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6" r:id="rId4"/>
    <p:sldId id="266" r:id="rId5"/>
    <p:sldId id="260" r:id="rId6"/>
    <p:sldId id="257" r:id="rId7"/>
    <p:sldId id="259" r:id="rId8"/>
    <p:sldId id="258" r:id="rId9"/>
    <p:sldId id="262" r:id="rId10"/>
    <p:sldId id="264" r:id="rId11"/>
    <p:sldId id="261" r:id="rId12"/>
    <p:sldId id="273" r:id="rId13"/>
    <p:sldId id="274" r:id="rId14"/>
    <p:sldId id="265" r:id="rId15"/>
    <p:sldId id="263" r:id="rId16"/>
    <p:sldId id="267" r:id="rId17"/>
    <p:sldId id="275" r:id="rId18"/>
    <p:sldId id="277" r:id="rId19"/>
    <p:sldId id="278" r:id="rId20"/>
    <p:sldId id="272" r:id="rId21"/>
    <p:sldId id="271" r:id="rId22"/>
    <p:sldId id="282" r:id="rId23"/>
    <p:sldId id="283" r:id="rId24"/>
    <p:sldId id="280" r:id="rId25"/>
    <p:sldId id="28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4B127-C1CB-44B2-AC3A-CAA00A91806A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8A50C6-69E4-45B5-A5F1-2865776D823C}">
      <dgm:prSet phldrT="[Text]" phldr="1" custT="1"/>
      <dgm:spPr/>
      <dgm:t>
        <a:bodyPr/>
        <a:lstStyle/>
        <a:p>
          <a:endParaRPr lang="en-US" sz="2400" dirty="0"/>
        </a:p>
      </dgm:t>
    </dgm:pt>
    <dgm:pt modelId="{0483CF85-04FE-40EE-A031-92E53D4B0C3C}" type="parTrans" cxnId="{04B5BFAF-E6FA-41BC-8C4D-7E14573F1660}">
      <dgm:prSet/>
      <dgm:spPr/>
      <dgm:t>
        <a:bodyPr/>
        <a:lstStyle/>
        <a:p>
          <a:endParaRPr lang="en-US" sz="2400"/>
        </a:p>
      </dgm:t>
    </dgm:pt>
    <dgm:pt modelId="{F2A1FEB1-4652-4402-8C8F-376E0CB4BCA7}" type="sibTrans" cxnId="{04B5BFAF-E6FA-41BC-8C4D-7E14573F1660}">
      <dgm:prSet/>
      <dgm:spPr/>
      <dgm:t>
        <a:bodyPr/>
        <a:lstStyle/>
        <a:p>
          <a:endParaRPr lang="en-US" sz="2400"/>
        </a:p>
      </dgm:t>
    </dgm:pt>
    <dgm:pt modelId="{3B64033A-7163-4E84-9377-ADC77311BF29}">
      <dgm:prSet phldrT="[Text]" custT="1"/>
      <dgm:spPr/>
      <dgm:t>
        <a:bodyPr/>
        <a:lstStyle/>
        <a:p>
          <a:r>
            <a:rPr lang="en-US" sz="2400" dirty="0"/>
            <a:t>A database or a ledger that maintain a continuously growing list of data records of transaction</a:t>
          </a:r>
        </a:p>
      </dgm:t>
    </dgm:pt>
    <dgm:pt modelId="{F8A66F10-DE09-4A1A-899D-C025D4BD1D3D}" type="parTrans" cxnId="{64E8BD60-4529-4BA8-96B3-2D81588E4732}">
      <dgm:prSet/>
      <dgm:spPr/>
      <dgm:t>
        <a:bodyPr/>
        <a:lstStyle/>
        <a:p>
          <a:endParaRPr lang="en-US" sz="2400"/>
        </a:p>
      </dgm:t>
    </dgm:pt>
    <dgm:pt modelId="{B401562E-64AD-4F57-8640-D7D8759990B5}" type="sibTrans" cxnId="{64E8BD60-4529-4BA8-96B3-2D81588E4732}">
      <dgm:prSet/>
      <dgm:spPr/>
      <dgm:t>
        <a:bodyPr/>
        <a:lstStyle/>
        <a:p>
          <a:endParaRPr lang="en-US" sz="2400"/>
        </a:p>
      </dgm:t>
    </dgm:pt>
    <dgm:pt modelId="{5765246C-473A-45A6-818E-3E1BF557869C}">
      <dgm:prSet phldrT="[Text]" phldr="1" custT="1"/>
      <dgm:spPr/>
      <dgm:t>
        <a:bodyPr/>
        <a:lstStyle/>
        <a:p>
          <a:endParaRPr lang="en-US" sz="2400" dirty="0"/>
        </a:p>
      </dgm:t>
    </dgm:pt>
    <dgm:pt modelId="{07719C16-AE15-4120-80DC-1D751ED3D28F}" type="parTrans" cxnId="{18682E8C-A7DE-47FB-BB05-3BE50C2F6D44}">
      <dgm:prSet/>
      <dgm:spPr/>
      <dgm:t>
        <a:bodyPr/>
        <a:lstStyle/>
        <a:p>
          <a:endParaRPr lang="en-US" sz="2400"/>
        </a:p>
      </dgm:t>
    </dgm:pt>
    <dgm:pt modelId="{52D3892E-1AEC-4C9D-9A93-9AC9EA0F6293}" type="sibTrans" cxnId="{18682E8C-A7DE-47FB-BB05-3BE50C2F6D44}">
      <dgm:prSet/>
      <dgm:spPr/>
      <dgm:t>
        <a:bodyPr/>
        <a:lstStyle/>
        <a:p>
          <a:endParaRPr lang="en-US" sz="2400"/>
        </a:p>
      </dgm:t>
    </dgm:pt>
    <dgm:pt modelId="{D553830A-A263-4412-905D-84783BCCD0C6}">
      <dgm:prSet phldrT="[Text]" custT="1"/>
      <dgm:spPr/>
      <dgm:t>
        <a:bodyPr/>
        <a:lstStyle/>
        <a:p>
          <a:r>
            <a:rPr lang="en-US" sz="2400" dirty="0"/>
            <a:t>A decentralize ledger of all transactions across a peer-to-peer network</a:t>
          </a:r>
        </a:p>
      </dgm:t>
    </dgm:pt>
    <dgm:pt modelId="{02599985-0403-44AF-B0B2-28EF27A606DC}" type="parTrans" cxnId="{A0D6C9DB-14E4-4AF4-91BC-282BB0ADEBA4}">
      <dgm:prSet/>
      <dgm:spPr/>
      <dgm:t>
        <a:bodyPr/>
        <a:lstStyle/>
        <a:p>
          <a:endParaRPr lang="en-US" sz="2400"/>
        </a:p>
      </dgm:t>
    </dgm:pt>
    <dgm:pt modelId="{C82F5C85-A05C-4C15-8E30-818ED2D65C23}" type="sibTrans" cxnId="{A0D6C9DB-14E4-4AF4-91BC-282BB0ADEBA4}">
      <dgm:prSet/>
      <dgm:spPr/>
      <dgm:t>
        <a:bodyPr/>
        <a:lstStyle/>
        <a:p>
          <a:endParaRPr lang="en-US" sz="2400"/>
        </a:p>
      </dgm:t>
    </dgm:pt>
    <dgm:pt modelId="{AC0048CB-0A6E-47AD-B2DB-BD0070383085}">
      <dgm:prSet phldrT="[Text]" phldr="1" custT="1"/>
      <dgm:spPr/>
      <dgm:t>
        <a:bodyPr/>
        <a:lstStyle/>
        <a:p>
          <a:endParaRPr lang="en-US" sz="2400"/>
        </a:p>
      </dgm:t>
    </dgm:pt>
    <dgm:pt modelId="{0F64F181-EFE8-449D-A143-F1B55CEA282B}" type="parTrans" cxnId="{68D15136-C35D-4A6D-BFAC-498CD7306605}">
      <dgm:prSet/>
      <dgm:spPr/>
      <dgm:t>
        <a:bodyPr/>
        <a:lstStyle/>
        <a:p>
          <a:endParaRPr lang="en-US" sz="2400"/>
        </a:p>
      </dgm:t>
    </dgm:pt>
    <dgm:pt modelId="{0D391DA3-8AFD-451C-9365-59BE828A9C3A}" type="sibTrans" cxnId="{68D15136-C35D-4A6D-BFAC-498CD7306605}">
      <dgm:prSet/>
      <dgm:spPr/>
      <dgm:t>
        <a:bodyPr/>
        <a:lstStyle/>
        <a:p>
          <a:endParaRPr lang="en-US" sz="2400"/>
        </a:p>
      </dgm:t>
    </dgm:pt>
    <dgm:pt modelId="{79728D3E-8566-4527-AC58-C8957E1A3705}">
      <dgm:prSet phldrT="[Text]" custT="1"/>
      <dgm:spPr/>
      <dgm:t>
        <a:bodyPr/>
        <a:lstStyle/>
        <a:p>
          <a:r>
            <a:rPr lang="en-US" sz="2400" dirty="0"/>
            <a:t>A hash pointer linked list of blocks</a:t>
          </a:r>
        </a:p>
      </dgm:t>
    </dgm:pt>
    <dgm:pt modelId="{3355EB09-40CE-416E-AB81-986BC5E20B1C}" type="parTrans" cxnId="{4B71CFC6-1DEE-4E8B-B90A-F5A54063823B}">
      <dgm:prSet/>
      <dgm:spPr/>
      <dgm:t>
        <a:bodyPr/>
        <a:lstStyle/>
        <a:p>
          <a:endParaRPr lang="en-US" sz="2400"/>
        </a:p>
      </dgm:t>
    </dgm:pt>
    <dgm:pt modelId="{AEFFFA1B-0540-40FF-8120-416DA4B0BD7C}" type="sibTrans" cxnId="{4B71CFC6-1DEE-4E8B-B90A-F5A54063823B}">
      <dgm:prSet/>
      <dgm:spPr/>
      <dgm:t>
        <a:bodyPr/>
        <a:lstStyle/>
        <a:p>
          <a:endParaRPr lang="en-US" sz="2400"/>
        </a:p>
      </dgm:t>
    </dgm:pt>
    <dgm:pt modelId="{6638ED95-225B-4CF5-A942-33B7E1A130E9}" type="pres">
      <dgm:prSet presAssocID="{D544B127-C1CB-44B2-AC3A-CAA00A91806A}" presName="Name0" presStyleCnt="0">
        <dgm:presLayoutVars>
          <dgm:chMax/>
          <dgm:chPref/>
          <dgm:dir/>
        </dgm:presLayoutVars>
      </dgm:prSet>
      <dgm:spPr/>
    </dgm:pt>
    <dgm:pt modelId="{E5248F42-19EC-4692-A20E-2CFA3082766D}" type="pres">
      <dgm:prSet presAssocID="{B18A50C6-69E4-45B5-A5F1-2865776D823C}" presName="parenttextcomposite" presStyleCnt="0"/>
      <dgm:spPr/>
    </dgm:pt>
    <dgm:pt modelId="{E2F76014-FC76-4C8C-8EE2-551578748A8B}" type="pres">
      <dgm:prSet presAssocID="{B18A50C6-69E4-45B5-A5F1-2865776D823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BBD55E1B-1939-46EB-9BA3-86DF553C3867}" type="pres">
      <dgm:prSet presAssocID="{B18A50C6-69E4-45B5-A5F1-2865776D823C}" presName="composite" presStyleCnt="0"/>
      <dgm:spPr/>
    </dgm:pt>
    <dgm:pt modelId="{84A4AC87-9F99-4807-B55F-F47BB35CA00D}" type="pres">
      <dgm:prSet presAssocID="{B18A50C6-69E4-45B5-A5F1-2865776D823C}" presName="chevron1" presStyleLbl="alignNode1" presStyleIdx="0" presStyleCnt="21" custScaleY="105374"/>
      <dgm:spPr/>
    </dgm:pt>
    <dgm:pt modelId="{74772B02-2678-4D52-ABC0-029ED034F769}" type="pres">
      <dgm:prSet presAssocID="{B18A50C6-69E4-45B5-A5F1-2865776D823C}" presName="chevron2" presStyleLbl="alignNode1" presStyleIdx="1" presStyleCnt="21" custScaleY="105374"/>
      <dgm:spPr/>
    </dgm:pt>
    <dgm:pt modelId="{08C5D921-0B68-4F28-9F21-FE13C8B67E51}" type="pres">
      <dgm:prSet presAssocID="{B18A50C6-69E4-45B5-A5F1-2865776D823C}" presName="chevron3" presStyleLbl="alignNode1" presStyleIdx="2" presStyleCnt="21"/>
      <dgm:spPr/>
    </dgm:pt>
    <dgm:pt modelId="{6A5F5CFE-FF5B-4826-975F-3B8AC7CF2896}" type="pres">
      <dgm:prSet presAssocID="{B18A50C6-69E4-45B5-A5F1-2865776D823C}" presName="chevron4" presStyleLbl="alignNode1" presStyleIdx="3" presStyleCnt="21" custScaleY="105374"/>
      <dgm:spPr/>
    </dgm:pt>
    <dgm:pt modelId="{61DAB5DD-CB18-4197-8ACC-C29EF0407B21}" type="pres">
      <dgm:prSet presAssocID="{B18A50C6-69E4-45B5-A5F1-2865776D823C}" presName="chevron5" presStyleLbl="alignNode1" presStyleIdx="4" presStyleCnt="21"/>
      <dgm:spPr/>
    </dgm:pt>
    <dgm:pt modelId="{8CF19662-03D3-463A-980B-288262BC9B25}" type="pres">
      <dgm:prSet presAssocID="{B18A50C6-69E4-45B5-A5F1-2865776D823C}" presName="chevron6" presStyleLbl="alignNode1" presStyleIdx="5" presStyleCnt="21" custScaleY="105374"/>
      <dgm:spPr/>
    </dgm:pt>
    <dgm:pt modelId="{C4D41DDB-727B-4373-AE2E-A97B9C9EBA1E}" type="pres">
      <dgm:prSet presAssocID="{B18A50C6-69E4-45B5-A5F1-2865776D823C}" presName="chevron7" presStyleLbl="alignNode1" presStyleIdx="6" presStyleCnt="21" custScaleY="105374"/>
      <dgm:spPr/>
    </dgm:pt>
    <dgm:pt modelId="{DA16472B-0AE7-4880-82C3-86ACB1D1F7FD}" type="pres">
      <dgm:prSet presAssocID="{B18A50C6-69E4-45B5-A5F1-2865776D823C}" presName="childtext" presStyleLbl="solidFgAcc1" presStyleIdx="0" presStyleCnt="3" custScaleY="114492">
        <dgm:presLayoutVars>
          <dgm:chMax/>
          <dgm:chPref val="0"/>
          <dgm:bulletEnabled val="1"/>
        </dgm:presLayoutVars>
      </dgm:prSet>
      <dgm:spPr/>
    </dgm:pt>
    <dgm:pt modelId="{8FA5B5E2-5F6C-4567-ACD0-12464883FC90}" type="pres">
      <dgm:prSet presAssocID="{F2A1FEB1-4652-4402-8C8F-376E0CB4BCA7}" presName="sibTrans" presStyleCnt="0"/>
      <dgm:spPr/>
    </dgm:pt>
    <dgm:pt modelId="{F261C841-8143-4E12-99A8-02B8B7F6E636}" type="pres">
      <dgm:prSet presAssocID="{5765246C-473A-45A6-818E-3E1BF557869C}" presName="parenttextcomposite" presStyleCnt="0"/>
      <dgm:spPr/>
    </dgm:pt>
    <dgm:pt modelId="{805E4709-F208-4643-AA93-0E4619E87EC8}" type="pres">
      <dgm:prSet presAssocID="{5765246C-473A-45A6-818E-3E1BF557869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9365947E-F044-4435-AFFF-6BD38EE52EDA}" type="pres">
      <dgm:prSet presAssocID="{5765246C-473A-45A6-818E-3E1BF557869C}" presName="composite" presStyleCnt="0"/>
      <dgm:spPr/>
    </dgm:pt>
    <dgm:pt modelId="{525C970F-FDEF-4AE2-8E38-6C4C6B556550}" type="pres">
      <dgm:prSet presAssocID="{5765246C-473A-45A6-818E-3E1BF557869C}" presName="chevron1" presStyleLbl="alignNode1" presStyleIdx="7" presStyleCnt="21"/>
      <dgm:spPr/>
    </dgm:pt>
    <dgm:pt modelId="{88C690A9-359A-4C3D-A853-638F334F61D6}" type="pres">
      <dgm:prSet presAssocID="{5765246C-473A-45A6-818E-3E1BF557869C}" presName="chevron2" presStyleLbl="alignNode1" presStyleIdx="8" presStyleCnt="21"/>
      <dgm:spPr/>
    </dgm:pt>
    <dgm:pt modelId="{AFAC6557-B187-4824-80D9-3BBC7D6B1723}" type="pres">
      <dgm:prSet presAssocID="{5765246C-473A-45A6-818E-3E1BF557869C}" presName="chevron3" presStyleLbl="alignNode1" presStyleIdx="9" presStyleCnt="21"/>
      <dgm:spPr/>
    </dgm:pt>
    <dgm:pt modelId="{F39CC32D-7250-44E8-8030-0C2977165BEF}" type="pres">
      <dgm:prSet presAssocID="{5765246C-473A-45A6-818E-3E1BF557869C}" presName="chevron4" presStyleLbl="alignNode1" presStyleIdx="10" presStyleCnt="21"/>
      <dgm:spPr/>
    </dgm:pt>
    <dgm:pt modelId="{38BF4D04-6EEE-467B-8B94-3CBFFFC912AF}" type="pres">
      <dgm:prSet presAssocID="{5765246C-473A-45A6-818E-3E1BF557869C}" presName="chevron5" presStyleLbl="alignNode1" presStyleIdx="11" presStyleCnt="21"/>
      <dgm:spPr/>
    </dgm:pt>
    <dgm:pt modelId="{50C8C9C6-6753-4AC1-862C-3AD22DE38DA6}" type="pres">
      <dgm:prSet presAssocID="{5765246C-473A-45A6-818E-3E1BF557869C}" presName="chevron6" presStyleLbl="alignNode1" presStyleIdx="12" presStyleCnt="21"/>
      <dgm:spPr/>
    </dgm:pt>
    <dgm:pt modelId="{E779CEEA-A447-40CE-8E3E-BD11A5D3E97A}" type="pres">
      <dgm:prSet presAssocID="{5765246C-473A-45A6-818E-3E1BF557869C}" presName="chevron7" presStyleLbl="alignNode1" presStyleIdx="13" presStyleCnt="21"/>
      <dgm:spPr/>
    </dgm:pt>
    <dgm:pt modelId="{01F57A7A-4893-438F-910E-572E58E9A647}" type="pres">
      <dgm:prSet presAssocID="{5765246C-473A-45A6-818E-3E1BF557869C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5C0FE3BD-4BE9-4733-9D74-959E57751424}" type="pres">
      <dgm:prSet presAssocID="{52D3892E-1AEC-4C9D-9A93-9AC9EA0F6293}" presName="sibTrans" presStyleCnt="0"/>
      <dgm:spPr/>
    </dgm:pt>
    <dgm:pt modelId="{2CA1CA0D-E123-4BC2-BC69-4B017E806692}" type="pres">
      <dgm:prSet presAssocID="{AC0048CB-0A6E-47AD-B2DB-BD0070383085}" presName="parenttextcomposite" presStyleCnt="0"/>
      <dgm:spPr/>
    </dgm:pt>
    <dgm:pt modelId="{D78B6AFA-70DE-4218-B785-28EAAC544C8C}" type="pres">
      <dgm:prSet presAssocID="{AC0048CB-0A6E-47AD-B2DB-BD007038308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3C15599-E76E-4440-955B-EFF4191E5E01}" type="pres">
      <dgm:prSet presAssocID="{AC0048CB-0A6E-47AD-B2DB-BD0070383085}" presName="composite" presStyleCnt="0"/>
      <dgm:spPr/>
    </dgm:pt>
    <dgm:pt modelId="{3C27E282-29BE-4A92-99D0-193E6E0A5260}" type="pres">
      <dgm:prSet presAssocID="{AC0048CB-0A6E-47AD-B2DB-BD0070383085}" presName="chevron1" presStyleLbl="alignNode1" presStyleIdx="14" presStyleCnt="21"/>
      <dgm:spPr/>
    </dgm:pt>
    <dgm:pt modelId="{CFA1E9EA-62EB-450E-84D6-FBF8392B7583}" type="pres">
      <dgm:prSet presAssocID="{AC0048CB-0A6E-47AD-B2DB-BD0070383085}" presName="chevron2" presStyleLbl="alignNode1" presStyleIdx="15" presStyleCnt="21"/>
      <dgm:spPr/>
    </dgm:pt>
    <dgm:pt modelId="{5883823C-6AF1-4AAB-8C4B-0FEEC94D8196}" type="pres">
      <dgm:prSet presAssocID="{AC0048CB-0A6E-47AD-B2DB-BD0070383085}" presName="chevron3" presStyleLbl="alignNode1" presStyleIdx="16" presStyleCnt="21"/>
      <dgm:spPr/>
    </dgm:pt>
    <dgm:pt modelId="{1625A2EE-5DE5-45A2-87A7-C0C74432A235}" type="pres">
      <dgm:prSet presAssocID="{AC0048CB-0A6E-47AD-B2DB-BD0070383085}" presName="chevron4" presStyleLbl="alignNode1" presStyleIdx="17" presStyleCnt="21"/>
      <dgm:spPr/>
    </dgm:pt>
    <dgm:pt modelId="{BE1FDB96-2EB5-4BBD-8FD2-C46EDD7FFB03}" type="pres">
      <dgm:prSet presAssocID="{AC0048CB-0A6E-47AD-B2DB-BD0070383085}" presName="chevron5" presStyleLbl="alignNode1" presStyleIdx="18" presStyleCnt="21"/>
      <dgm:spPr/>
    </dgm:pt>
    <dgm:pt modelId="{527102D5-0325-40DF-AD36-56E40F3575D9}" type="pres">
      <dgm:prSet presAssocID="{AC0048CB-0A6E-47AD-B2DB-BD0070383085}" presName="chevron6" presStyleLbl="alignNode1" presStyleIdx="19" presStyleCnt="21"/>
      <dgm:spPr/>
    </dgm:pt>
    <dgm:pt modelId="{E1264F80-80FD-4FF9-99EB-401F43454ABD}" type="pres">
      <dgm:prSet presAssocID="{AC0048CB-0A6E-47AD-B2DB-BD0070383085}" presName="chevron7" presStyleLbl="alignNode1" presStyleIdx="20" presStyleCnt="21"/>
      <dgm:spPr/>
    </dgm:pt>
    <dgm:pt modelId="{8C4F6910-B3D8-4FF8-B07C-192F0FDDB596}" type="pres">
      <dgm:prSet presAssocID="{AC0048CB-0A6E-47AD-B2DB-BD0070383085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BB9E6415-FCCB-4336-A2FB-A3967FF6282F}" type="presOf" srcId="{3B64033A-7163-4E84-9377-ADC77311BF29}" destId="{DA16472B-0AE7-4880-82C3-86ACB1D1F7FD}" srcOrd="0" destOrd="0" presId="urn:microsoft.com/office/officeart/2008/layout/VerticalAccentList"/>
    <dgm:cxn modelId="{19CD1A1D-49C1-4DD7-8AB1-EBF73BC27C7F}" type="presOf" srcId="{D544B127-C1CB-44B2-AC3A-CAA00A91806A}" destId="{6638ED95-225B-4CF5-A942-33B7E1A130E9}" srcOrd="0" destOrd="0" presId="urn:microsoft.com/office/officeart/2008/layout/VerticalAccentList"/>
    <dgm:cxn modelId="{68D15136-C35D-4A6D-BFAC-498CD7306605}" srcId="{D544B127-C1CB-44B2-AC3A-CAA00A91806A}" destId="{AC0048CB-0A6E-47AD-B2DB-BD0070383085}" srcOrd="2" destOrd="0" parTransId="{0F64F181-EFE8-449D-A143-F1B55CEA282B}" sibTransId="{0D391DA3-8AFD-451C-9365-59BE828A9C3A}"/>
    <dgm:cxn modelId="{5582E35C-F5A4-4AD0-A2EA-67500E793117}" type="presOf" srcId="{79728D3E-8566-4527-AC58-C8957E1A3705}" destId="{8C4F6910-B3D8-4FF8-B07C-192F0FDDB596}" srcOrd="0" destOrd="0" presId="urn:microsoft.com/office/officeart/2008/layout/VerticalAccentList"/>
    <dgm:cxn modelId="{64E8BD60-4529-4BA8-96B3-2D81588E4732}" srcId="{B18A50C6-69E4-45B5-A5F1-2865776D823C}" destId="{3B64033A-7163-4E84-9377-ADC77311BF29}" srcOrd="0" destOrd="0" parTransId="{F8A66F10-DE09-4A1A-899D-C025D4BD1D3D}" sibTransId="{B401562E-64AD-4F57-8640-D7D8759990B5}"/>
    <dgm:cxn modelId="{18682E8C-A7DE-47FB-BB05-3BE50C2F6D44}" srcId="{D544B127-C1CB-44B2-AC3A-CAA00A91806A}" destId="{5765246C-473A-45A6-818E-3E1BF557869C}" srcOrd="1" destOrd="0" parTransId="{07719C16-AE15-4120-80DC-1D751ED3D28F}" sibTransId="{52D3892E-1AEC-4C9D-9A93-9AC9EA0F6293}"/>
    <dgm:cxn modelId="{04B5BFAF-E6FA-41BC-8C4D-7E14573F1660}" srcId="{D544B127-C1CB-44B2-AC3A-CAA00A91806A}" destId="{B18A50C6-69E4-45B5-A5F1-2865776D823C}" srcOrd="0" destOrd="0" parTransId="{0483CF85-04FE-40EE-A031-92E53D4B0C3C}" sibTransId="{F2A1FEB1-4652-4402-8C8F-376E0CB4BCA7}"/>
    <dgm:cxn modelId="{4B71CFC6-1DEE-4E8B-B90A-F5A54063823B}" srcId="{AC0048CB-0A6E-47AD-B2DB-BD0070383085}" destId="{79728D3E-8566-4527-AC58-C8957E1A3705}" srcOrd="0" destOrd="0" parTransId="{3355EB09-40CE-416E-AB81-986BC5E20B1C}" sibTransId="{AEFFFA1B-0540-40FF-8120-416DA4B0BD7C}"/>
    <dgm:cxn modelId="{A0D6C9DB-14E4-4AF4-91BC-282BB0ADEBA4}" srcId="{5765246C-473A-45A6-818E-3E1BF557869C}" destId="{D553830A-A263-4412-905D-84783BCCD0C6}" srcOrd="0" destOrd="0" parTransId="{02599985-0403-44AF-B0B2-28EF27A606DC}" sibTransId="{C82F5C85-A05C-4C15-8E30-818ED2D65C23}"/>
    <dgm:cxn modelId="{590F65DE-68CA-4433-8DEC-5BA3E684BF9C}" type="presOf" srcId="{D553830A-A263-4412-905D-84783BCCD0C6}" destId="{01F57A7A-4893-438F-910E-572E58E9A647}" srcOrd="0" destOrd="0" presId="urn:microsoft.com/office/officeart/2008/layout/VerticalAccentList"/>
    <dgm:cxn modelId="{7A5A6DE3-B448-4AB8-A1C5-0D7BDAB27DFE}" type="presOf" srcId="{B18A50C6-69E4-45B5-A5F1-2865776D823C}" destId="{E2F76014-FC76-4C8C-8EE2-551578748A8B}" srcOrd="0" destOrd="0" presId="urn:microsoft.com/office/officeart/2008/layout/VerticalAccentList"/>
    <dgm:cxn modelId="{A85151EF-76A6-406A-B973-A2E6BF259BB8}" type="presOf" srcId="{AC0048CB-0A6E-47AD-B2DB-BD0070383085}" destId="{D78B6AFA-70DE-4218-B785-28EAAC544C8C}" srcOrd="0" destOrd="0" presId="urn:microsoft.com/office/officeart/2008/layout/VerticalAccentList"/>
    <dgm:cxn modelId="{2869C8F1-10D1-49AB-BA21-D567395EE3C5}" type="presOf" srcId="{5765246C-473A-45A6-818E-3E1BF557869C}" destId="{805E4709-F208-4643-AA93-0E4619E87EC8}" srcOrd="0" destOrd="0" presId="urn:microsoft.com/office/officeart/2008/layout/VerticalAccentList"/>
    <dgm:cxn modelId="{5E5EAF26-BFB9-4582-845C-A1D6D77B37D7}" type="presParOf" srcId="{6638ED95-225B-4CF5-A942-33B7E1A130E9}" destId="{E5248F42-19EC-4692-A20E-2CFA3082766D}" srcOrd="0" destOrd="0" presId="urn:microsoft.com/office/officeart/2008/layout/VerticalAccentList"/>
    <dgm:cxn modelId="{7BF742AE-A311-4269-B696-21797610C0CB}" type="presParOf" srcId="{E5248F42-19EC-4692-A20E-2CFA3082766D}" destId="{E2F76014-FC76-4C8C-8EE2-551578748A8B}" srcOrd="0" destOrd="0" presId="urn:microsoft.com/office/officeart/2008/layout/VerticalAccentList"/>
    <dgm:cxn modelId="{7D24926F-17E0-46DC-991A-AB5E14C4084A}" type="presParOf" srcId="{6638ED95-225B-4CF5-A942-33B7E1A130E9}" destId="{BBD55E1B-1939-46EB-9BA3-86DF553C3867}" srcOrd="1" destOrd="0" presId="urn:microsoft.com/office/officeart/2008/layout/VerticalAccentList"/>
    <dgm:cxn modelId="{FEB38FA2-EB18-46C0-BE88-9DD1107CA982}" type="presParOf" srcId="{BBD55E1B-1939-46EB-9BA3-86DF553C3867}" destId="{84A4AC87-9F99-4807-B55F-F47BB35CA00D}" srcOrd="0" destOrd="0" presId="urn:microsoft.com/office/officeart/2008/layout/VerticalAccentList"/>
    <dgm:cxn modelId="{3553EED2-425B-4F4C-966D-93A8FE6C2C0A}" type="presParOf" srcId="{BBD55E1B-1939-46EB-9BA3-86DF553C3867}" destId="{74772B02-2678-4D52-ABC0-029ED034F769}" srcOrd="1" destOrd="0" presId="urn:microsoft.com/office/officeart/2008/layout/VerticalAccentList"/>
    <dgm:cxn modelId="{E4010DBC-2328-41AC-B529-59F11A51B7BD}" type="presParOf" srcId="{BBD55E1B-1939-46EB-9BA3-86DF553C3867}" destId="{08C5D921-0B68-4F28-9F21-FE13C8B67E51}" srcOrd="2" destOrd="0" presId="urn:microsoft.com/office/officeart/2008/layout/VerticalAccentList"/>
    <dgm:cxn modelId="{A94B4DEF-2D75-4722-A9D3-3BAAC621936F}" type="presParOf" srcId="{BBD55E1B-1939-46EB-9BA3-86DF553C3867}" destId="{6A5F5CFE-FF5B-4826-975F-3B8AC7CF2896}" srcOrd="3" destOrd="0" presId="urn:microsoft.com/office/officeart/2008/layout/VerticalAccentList"/>
    <dgm:cxn modelId="{25BCFC78-0EF9-4239-A0AE-35957DBDCA17}" type="presParOf" srcId="{BBD55E1B-1939-46EB-9BA3-86DF553C3867}" destId="{61DAB5DD-CB18-4197-8ACC-C29EF0407B21}" srcOrd="4" destOrd="0" presId="urn:microsoft.com/office/officeart/2008/layout/VerticalAccentList"/>
    <dgm:cxn modelId="{B4B99245-BBB6-4FA3-A701-CD48D2AD8526}" type="presParOf" srcId="{BBD55E1B-1939-46EB-9BA3-86DF553C3867}" destId="{8CF19662-03D3-463A-980B-288262BC9B25}" srcOrd="5" destOrd="0" presId="urn:microsoft.com/office/officeart/2008/layout/VerticalAccentList"/>
    <dgm:cxn modelId="{FB6D26DA-532A-4A6C-A7BE-AB86CFAE2529}" type="presParOf" srcId="{BBD55E1B-1939-46EB-9BA3-86DF553C3867}" destId="{C4D41DDB-727B-4373-AE2E-A97B9C9EBA1E}" srcOrd="6" destOrd="0" presId="urn:microsoft.com/office/officeart/2008/layout/VerticalAccentList"/>
    <dgm:cxn modelId="{53C870A8-A2DA-459A-858D-F35BCD504AB6}" type="presParOf" srcId="{BBD55E1B-1939-46EB-9BA3-86DF553C3867}" destId="{DA16472B-0AE7-4880-82C3-86ACB1D1F7FD}" srcOrd="7" destOrd="0" presId="urn:microsoft.com/office/officeart/2008/layout/VerticalAccentList"/>
    <dgm:cxn modelId="{E9B9ED84-094B-40EC-863C-D835E721DA06}" type="presParOf" srcId="{6638ED95-225B-4CF5-A942-33B7E1A130E9}" destId="{8FA5B5E2-5F6C-4567-ACD0-12464883FC90}" srcOrd="2" destOrd="0" presId="urn:microsoft.com/office/officeart/2008/layout/VerticalAccentList"/>
    <dgm:cxn modelId="{E61E49C8-600D-481A-8400-9F0DA29A7AFC}" type="presParOf" srcId="{6638ED95-225B-4CF5-A942-33B7E1A130E9}" destId="{F261C841-8143-4E12-99A8-02B8B7F6E636}" srcOrd="3" destOrd="0" presId="urn:microsoft.com/office/officeart/2008/layout/VerticalAccentList"/>
    <dgm:cxn modelId="{CFD6449E-F5E6-41B2-A80B-FB308A5343E7}" type="presParOf" srcId="{F261C841-8143-4E12-99A8-02B8B7F6E636}" destId="{805E4709-F208-4643-AA93-0E4619E87EC8}" srcOrd="0" destOrd="0" presId="urn:microsoft.com/office/officeart/2008/layout/VerticalAccentList"/>
    <dgm:cxn modelId="{193F0B77-30DA-4D80-8774-E893B4BDC259}" type="presParOf" srcId="{6638ED95-225B-4CF5-A942-33B7E1A130E9}" destId="{9365947E-F044-4435-AFFF-6BD38EE52EDA}" srcOrd="4" destOrd="0" presId="urn:microsoft.com/office/officeart/2008/layout/VerticalAccentList"/>
    <dgm:cxn modelId="{9397B274-EDDC-4207-90D5-414CAA08E869}" type="presParOf" srcId="{9365947E-F044-4435-AFFF-6BD38EE52EDA}" destId="{525C970F-FDEF-4AE2-8E38-6C4C6B556550}" srcOrd="0" destOrd="0" presId="urn:microsoft.com/office/officeart/2008/layout/VerticalAccentList"/>
    <dgm:cxn modelId="{FF7B113E-0434-46CF-8BE6-4CFD9ECCB3A9}" type="presParOf" srcId="{9365947E-F044-4435-AFFF-6BD38EE52EDA}" destId="{88C690A9-359A-4C3D-A853-638F334F61D6}" srcOrd="1" destOrd="0" presId="urn:microsoft.com/office/officeart/2008/layout/VerticalAccentList"/>
    <dgm:cxn modelId="{894AE957-D4DE-4799-B4C1-A50411CAB0E9}" type="presParOf" srcId="{9365947E-F044-4435-AFFF-6BD38EE52EDA}" destId="{AFAC6557-B187-4824-80D9-3BBC7D6B1723}" srcOrd="2" destOrd="0" presId="urn:microsoft.com/office/officeart/2008/layout/VerticalAccentList"/>
    <dgm:cxn modelId="{8E147A9B-D08C-44A0-A4FA-3E278BFD09BF}" type="presParOf" srcId="{9365947E-F044-4435-AFFF-6BD38EE52EDA}" destId="{F39CC32D-7250-44E8-8030-0C2977165BEF}" srcOrd="3" destOrd="0" presId="urn:microsoft.com/office/officeart/2008/layout/VerticalAccentList"/>
    <dgm:cxn modelId="{F37195F5-B9B9-452E-A6DB-7075F6AFD8B2}" type="presParOf" srcId="{9365947E-F044-4435-AFFF-6BD38EE52EDA}" destId="{38BF4D04-6EEE-467B-8B94-3CBFFFC912AF}" srcOrd="4" destOrd="0" presId="urn:microsoft.com/office/officeart/2008/layout/VerticalAccentList"/>
    <dgm:cxn modelId="{95605519-6794-41C8-88EA-4F8435418B2D}" type="presParOf" srcId="{9365947E-F044-4435-AFFF-6BD38EE52EDA}" destId="{50C8C9C6-6753-4AC1-862C-3AD22DE38DA6}" srcOrd="5" destOrd="0" presId="urn:microsoft.com/office/officeart/2008/layout/VerticalAccentList"/>
    <dgm:cxn modelId="{93E9D437-76EF-4541-8EE6-8003DE47FED8}" type="presParOf" srcId="{9365947E-F044-4435-AFFF-6BD38EE52EDA}" destId="{E779CEEA-A447-40CE-8E3E-BD11A5D3E97A}" srcOrd="6" destOrd="0" presId="urn:microsoft.com/office/officeart/2008/layout/VerticalAccentList"/>
    <dgm:cxn modelId="{920E3B39-4512-42AA-9944-EA0DC062FDB4}" type="presParOf" srcId="{9365947E-F044-4435-AFFF-6BD38EE52EDA}" destId="{01F57A7A-4893-438F-910E-572E58E9A647}" srcOrd="7" destOrd="0" presId="urn:microsoft.com/office/officeart/2008/layout/VerticalAccentList"/>
    <dgm:cxn modelId="{8DC4032B-6C0C-406C-A483-3832CD5F4A01}" type="presParOf" srcId="{6638ED95-225B-4CF5-A942-33B7E1A130E9}" destId="{5C0FE3BD-4BE9-4733-9D74-959E57751424}" srcOrd="5" destOrd="0" presId="urn:microsoft.com/office/officeart/2008/layout/VerticalAccentList"/>
    <dgm:cxn modelId="{E8649B37-642C-40F6-A08D-F457519B965A}" type="presParOf" srcId="{6638ED95-225B-4CF5-A942-33B7E1A130E9}" destId="{2CA1CA0D-E123-4BC2-BC69-4B017E806692}" srcOrd="6" destOrd="0" presId="urn:microsoft.com/office/officeart/2008/layout/VerticalAccentList"/>
    <dgm:cxn modelId="{A57B94CE-DC81-4CD1-A4C3-51679C11FCF6}" type="presParOf" srcId="{2CA1CA0D-E123-4BC2-BC69-4B017E806692}" destId="{D78B6AFA-70DE-4218-B785-28EAAC544C8C}" srcOrd="0" destOrd="0" presId="urn:microsoft.com/office/officeart/2008/layout/VerticalAccentList"/>
    <dgm:cxn modelId="{4676B230-E8D4-4DFB-A3D0-FA70EB417CC5}" type="presParOf" srcId="{6638ED95-225B-4CF5-A942-33B7E1A130E9}" destId="{A3C15599-E76E-4440-955B-EFF4191E5E01}" srcOrd="7" destOrd="0" presId="urn:microsoft.com/office/officeart/2008/layout/VerticalAccentList"/>
    <dgm:cxn modelId="{EB95D792-3529-46B5-B1F8-9007B666FA96}" type="presParOf" srcId="{A3C15599-E76E-4440-955B-EFF4191E5E01}" destId="{3C27E282-29BE-4A92-99D0-193E6E0A5260}" srcOrd="0" destOrd="0" presId="urn:microsoft.com/office/officeart/2008/layout/VerticalAccentList"/>
    <dgm:cxn modelId="{83C02913-C2F5-4270-87B9-4629AE2BC93A}" type="presParOf" srcId="{A3C15599-E76E-4440-955B-EFF4191E5E01}" destId="{CFA1E9EA-62EB-450E-84D6-FBF8392B7583}" srcOrd="1" destOrd="0" presId="urn:microsoft.com/office/officeart/2008/layout/VerticalAccentList"/>
    <dgm:cxn modelId="{78812B73-CCEB-4148-86B5-B2DDE266A3F9}" type="presParOf" srcId="{A3C15599-E76E-4440-955B-EFF4191E5E01}" destId="{5883823C-6AF1-4AAB-8C4B-0FEEC94D8196}" srcOrd="2" destOrd="0" presId="urn:microsoft.com/office/officeart/2008/layout/VerticalAccentList"/>
    <dgm:cxn modelId="{EF61C726-CEB5-4508-888A-3A9981D09498}" type="presParOf" srcId="{A3C15599-E76E-4440-955B-EFF4191E5E01}" destId="{1625A2EE-5DE5-45A2-87A7-C0C74432A235}" srcOrd="3" destOrd="0" presId="urn:microsoft.com/office/officeart/2008/layout/VerticalAccentList"/>
    <dgm:cxn modelId="{312B286D-38D8-4B8C-B226-0F053F97573C}" type="presParOf" srcId="{A3C15599-E76E-4440-955B-EFF4191E5E01}" destId="{BE1FDB96-2EB5-4BBD-8FD2-C46EDD7FFB03}" srcOrd="4" destOrd="0" presId="urn:microsoft.com/office/officeart/2008/layout/VerticalAccentList"/>
    <dgm:cxn modelId="{76C157B4-6A0E-471B-A356-A5F04928FB5F}" type="presParOf" srcId="{A3C15599-E76E-4440-955B-EFF4191E5E01}" destId="{527102D5-0325-40DF-AD36-56E40F3575D9}" srcOrd="5" destOrd="0" presId="urn:microsoft.com/office/officeart/2008/layout/VerticalAccentList"/>
    <dgm:cxn modelId="{70403465-8829-4312-9A15-EC23228BD2EB}" type="presParOf" srcId="{A3C15599-E76E-4440-955B-EFF4191E5E01}" destId="{E1264F80-80FD-4FF9-99EB-401F43454ABD}" srcOrd="6" destOrd="0" presId="urn:microsoft.com/office/officeart/2008/layout/VerticalAccentList"/>
    <dgm:cxn modelId="{DCE5453C-13A3-42DC-B176-E2CE4376B224}" type="presParOf" srcId="{A3C15599-E76E-4440-955B-EFF4191E5E01}" destId="{8C4F6910-B3D8-4FF8-B07C-192F0FDDB596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6014-FC76-4C8C-8EE2-551578748A8B}">
      <dsp:nvSpPr>
        <dsp:cNvPr id="0" name=""/>
        <dsp:cNvSpPr/>
      </dsp:nvSpPr>
      <dsp:spPr>
        <a:xfrm>
          <a:off x="3006014" y="4275"/>
          <a:ext cx="5774689" cy="52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006014" y="4275"/>
        <a:ext cx="5774689" cy="524971"/>
      </dsp:txXfrm>
    </dsp:sp>
    <dsp:sp modelId="{84A4AC87-9F99-4807-B55F-F47BB35CA00D}">
      <dsp:nvSpPr>
        <dsp:cNvPr id="0" name=""/>
        <dsp:cNvSpPr/>
      </dsp:nvSpPr>
      <dsp:spPr>
        <a:xfrm>
          <a:off x="3006014" y="529247"/>
          <a:ext cx="1351277" cy="112685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72B02-2678-4D52-ABC0-029ED034F769}">
      <dsp:nvSpPr>
        <dsp:cNvPr id="0" name=""/>
        <dsp:cNvSpPr/>
      </dsp:nvSpPr>
      <dsp:spPr>
        <a:xfrm>
          <a:off x="3817679" y="529247"/>
          <a:ext cx="1351277" cy="112685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5D921-0B68-4F28-9F21-FE13C8B67E51}">
      <dsp:nvSpPr>
        <dsp:cNvPr id="0" name=""/>
        <dsp:cNvSpPr/>
      </dsp:nvSpPr>
      <dsp:spPr>
        <a:xfrm>
          <a:off x="4629985" y="557981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F5CFE-FF5B-4826-975F-3B8AC7CF2896}">
      <dsp:nvSpPr>
        <dsp:cNvPr id="0" name=""/>
        <dsp:cNvSpPr/>
      </dsp:nvSpPr>
      <dsp:spPr>
        <a:xfrm>
          <a:off x="5441650" y="529247"/>
          <a:ext cx="1351277" cy="112685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AB5DD-CB18-4197-8ACC-C29EF0407B21}">
      <dsp:nvSpPr>
        <dsp:cNvPr id="0" name=""/>
        <dsp:cNvSpPr/>
      </dsp:nvSpPr>
      <dsp:spPr>
        <a:xfrm>
          <a:off x="6253956" y="557981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19662-03D3-463A-980B-288262BC9B25}">
      <dsp:nvSpPr>
        <dsp:cNvPr id="0" name=""/>
        <dsp:cNvSpPr/>
      </dsp:nvSpPr>
      <dsp:spPr>
        <a:xfrm>
          <a:off x="7065621" y="529247"/>
          <a:ext cx="1351277" cy="112685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41DDB-727B-4373-AE2E-A97B9C9EBA1E}">
      <dsp:nvSpPr>
        <dsp:cNvPr id="0" name=""/>
        <dsp:cNvSpPr/>
      </dsp:nvSpPr>
      <dsp:spPr>
        <a:xfrm>
          <a:off x="7877927" y="529247"/>
          <a:ext cx="1351277" cy="112685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6472B-0AE7-4880-82C3-86ACB1D1F7FD}">
      <dsp:nvSpPr>
        <dsp:cNvPr id="0" name=""/>
        <dsp:cNvSpPr/>
      </dsp:nvSpPr>
      <dsp:spPr>
        <a:xfrm>
          <a:off x="3006014" y="602930"/>
          <a:ext cx="5849760" cy="97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database or a ledger that maintain a continuously growing list of data records of transaction</a:t>
          </a:r>
        </a:p>
      </dsp:txBody>
      <dsp:txXfrm>
        <a:off x="3006014" y="602930"/>
        <a:ext cx="5849760" cy="979489"/>
      </dsp:txXfrm>
    </dsp:sp>
    <dsp:sp modelId="{805E4709-F208-4643-AA93-0E4619E87EC8}">
      <dsp:nvSpPr>
        <dsp:cNvPr id="0" name=""/>
        <dsp:cNvSpPr/>
      </dsp:nvSpPr>
      <dsp:spPr>
        <a:xfrm>
          <a:off x="3006014" y="1708051"/>
          <a:ext cx="5774689" cy="52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006014" y="1708051"/>
        <a:ext cx="5774689" cy="524971"/>
      </dsp:txXfrm>
    </dsp:sp>
    <dsp:sp modelId="{525C970F-FDEF-4AE2-8E38-6C4C6B556550}">
      <dsp:nvSpPr>
        <dsp:cNvPr id="0" name=""/>
        <dsp:cNvSpPr/>
      </dsp:nvSpPr>
      <dsp:spPr>
        <a:xfrm>
          <a:off x="3006014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690A9-359A-4C3D-A853-638F334F61D6}">
      <dsp:nvSpPr>
        <dsp:cNvPr id="0" name=""/>
        <dsp:cNvSpPr/>
      </dsp:nvSpPr>
      <dsp:spPr>
        <a:xfrm>
          <a:off x="3817679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C6557-B187-4824-80D9-3BBC7D6B1723}">
      <dsp:nvSpPr>
        <dsp:cNvPr id="0" name=""/>
        <dsp:cNvSpPr/>
      </dsp:nvSpPr>
      <dsp:spPr>
        <a:xfrm>
          <a:off x="4629985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CC32D-7250-44E8-8030-0C2977165BEF}">
      <dsp:nvSpPr>
        <dsp:cNvPr id="0" name=""/>
        <dsp:cNvSpPr/>
      </dsp:nvSpPr>
      <dsp:spPr>
        <a:xfrm>
          <a:off x="5441650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4D04-6EEE-467B-8B94-3CBFFFC912AF}">
      <dsp:nvSpPr>
        <dsp:cNvPr id="0" name=""/>
        <dsp:cNvSpPr/>
      </dsp:nvSpPr>
      <dsp:spPr>
        <a:xfrm>
          <a:off x="6253956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8C9C6-6753-4AC1-862C-3AD22DE38DA6}">
      <dsp:nvSpPr>
        <dsp:cNvPr id="0" name=""/>
        <dsp:cNvSpPr/>
      </dsp:nvSpPr>
      <dsp:spPr>
        <a:xfrm>
          <a:off x="7065621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9CEEA-A447-40CE-8E3E-BD11A5D3E97A}">
      <dsp:nvSpPr>
        <dsp:cNvPr id="0" name=""/>
        <dsp:cNvSpPr/>
      </dsp:nvSpPr>
      <dsp:spPr>
        <a:xfrm>
          <a:off x="7877927" y="2233023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57A7A-4893-438F-910E-572E58E9A647}">
      <dsp:nvSpPr>
        <dsp:cNvPr id="0" name=""/>
        <dsp:cNvSpPr/>
      </dsp:nvSpPr>
      <dsp:spPr>
        <a:xfrm>
          <a:off x="3006014" y="2339962"/>
          <a:ext cx="5849760" cy="855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decentralize ledger of all transactions across a peer-to-peer network</a:t>
          </a:r>
        </a:p>
      </dsp:txBody>
      <dsp:txXfrm>
        <a:off x="3006014" y="2339962"/>
        <a:ext cx="5849760" cy="855509"/>
      </dsp:txXfrm>
    </dsp:sp>
    <dsp:sp modelId="{D78B6AFA-70DE-4218-B785-28EAAC544C8C}">
      <dsp:nvSpPr>
        <dsp:cNvPr id="0" name=""/>
        <dsp:cNvSpPr/>
      </dsp:nvSpPr>
      <dsp:spPr>
        <a:xfrm>
          <a:off x="3006014" y="3354358"/>
          <a:ext cx="5774689" cy="52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06014" y="3354358"/>
        <a:ext cx="5774689" cy="524971"/>
      </dsp:txXfrm>
    </dsp:sp>
    <dsp:sp modelId="{3C27E282-29BE-4A92-99D0-193E6E0A5260}">
      <dsp:nvSpPr>
        <dsp:cNvPr id="0" name=""/>
        <dsp:cNvSpPr/>
      </dsp:nvSpPr>
      <dsp:spPr>
        <a:xfrm>
          <a:off x="3006014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1E9EA-62EB-450E-84D6-FBF8392B7583}">
      <dsp:nvSpPr>
        <dsp:cNvPr id="0" name=""/>
        <dsp:cNvSpPr/>
      </dsp:nvSpPr>
      <dsp:spPr>
        <a:xfrm>
          <a:off x="3817679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3823C-6AF1-4AAB-8C4B-0FEEC94D8196}">
      <dsp:nvSpPr>
        <dsp:cNvPr id="0" name=""/>
        <dsp:cNvSpPr/>
      </dsp:nvSpPr>
      <dsp:spPr>
        <a:xfrm>
          <a:off x="4629985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5A2EE-5DE5-45A2-87A7-C0C74432A235}">
      <dsp:nvSpPr>
        <dsp:cNvPr id="0" name=""/>
        <dsp:cNvSpPr/>
      </dsp:nvSpPr>
      <dsp:spPr>
        <a:xfrm>
          <a:off x="5441650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FDB96-2EB5-4BBD-8FD2-C46EDD7FFB03}">
      <dsp:nvSpPr>
        <dsp:cNvPr id="0" name=""/>
        <dsp:cNvSpPr/>
      </dsp:nvSpPr>
      <dsp:spPr>
        <a:xfrm>
          <a:off x="6253956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102D5-0325-40DF-AD36-56E40F3575D9}">
      <dsp:nvSpPr>
        <dsp:cNvPr id="0" name=""/>
        <dsp:cNvSpPr/>
      </dsp:nvSpPr>
      <dsp:spPr>
        <a:xfrm>
          <a:off x="7065621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64F80-80FD-4FF9-99EB-401F43454ABD}">
      <dsp:nvSpPr>
        <dsp:cNvPr id="0" name=""/>
        <dsp:cNvSpPr/>
      </dsp:nvSpPr>
      <dsp:spPr>
        <a:xfrm>
          <a:off x="7877927" y="3879330"/>
          <a:ext cx="1351277" cy="106938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F6910-B3D8-4FF8-B07C-192F0FDDB596}">
      <dsp:nvSpPr>
        <dsp:cNvPr id="0" name=""/>
        <dsp:cNvSpPr/>
      </dsp:nvSpPr>
      <dsp:spPr>
        <a:xfrm>
          <a:off x="3006014" y="3986269"/>
          <a:ext cx="5849760" cy="855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hash pointer linked list of blocks</a:t>
          </a:r>
        </a:p>
      </dsp:txBody>
      <dsp:txXfrm>
        <a:off x="3006014" y="3986269"/>
        <a:ext cx="5849760" cy="855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33E5-E26C-4CEA-B45C-575C3FC8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D2BA1-4EAA-4309-913E-41B1A8CE5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DBA4B-5456-4FD8-AD81-D260AD92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76E69-9E95-44A9-8CE3-277C7F2C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4383-E156-41AE-B0A5-ADE14807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2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F02D-0363-477C-B706-58EF112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BBE6E-DACB-4A29-BC77-567469B94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B8E45-8A4F-477C-92D6-95104F457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8A9D1-8413-4517-9A48-1916EB2F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89464-52D5-45CA-A5F5-E8E77121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DFC9C-9C1A-4F95-8D62-CF9305E9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9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B347-F648-4C8D-A1D9-790B2D9A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99E0E-6F7B-4A0C-8800-EB868EA39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D1E83-4FD5-437D-AA54-9B03BF70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6ACF-60A1-4F37-803D-B5ECF203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CFDFF-15B2-4BB3-8FD1-DB9C40FB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73945-E70B-4552-B87E-023E102DD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6023C-AB57-4B83-AB52-F6C6CA7F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9F3C-FF06-4F60-9BC5-8FEA14C9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E29A7-3487-46A8-A261-8BEEBDD2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1ADF-A83C-4C2E-BDA7-F37BA5F8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33E5-E26C-4CEA-B45C-575C3FC8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D2BA1-4EAA-4309-913E-41B1A8CE5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DBA4B-5456-4FD8-AD81-D260AD92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76E69-9E95-44A9-8CE3-277C7F2C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4383-E156-41AE-B0A5-ADE14807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9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0D58-1D6A-4BB2-B566-96590F89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4D2D-1539-4142-8A97-7B43269E3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2D6F6-0D88-488D-B6DD-0AAB9A6B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AA957-AD00-4349-A5C5-1B087777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9112-0435-47A6-B241-26DF4562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9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FD65-4B5E-4146-8FFF-6580533C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10D81-E812-4F4E-9FE8-624A8027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AD6CD-B804-4D2B-B7C7-59E3E27E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66C1-8E09-463F-89E4-4F8CF823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2070-6D31-4E78-A134-1CF0DA31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3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820A-25F3-44E8-968B-D0B1768F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C79EE-7FE6-458C-9A2A-15B156E04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C5BE5-79A9-4427-9E50-0776CB061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BEB1-F5DA-4CE7-AAE7-0CE87385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B1EBB-5C9B-4272-957B-76D1AFB0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62D81-0B50-4EDB-8086-ED869248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19CE-E2EA-4BDE-9614-76D4ACCB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847EB-AB1F-44CB-BA1F-A1FC41051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E4AA9-BA27-4D09-86C7-A18F4C109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0B56B-1CF1-42E8-9F91-3DF09FD83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7DEEF-0C5E-4A1E-999F-294224EF9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B7323-2F49-4989-8C99-91172618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5E600-365E-4429-9A6E-877509FC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54D761-57EF-49A9-8BA7-9F1F0858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D56-4096-4E60-85B0-A5FFCAB6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5DDB2-2ABD-4BE3-B19E-5526526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96A54-69E7-4D9A-B97B-D709C23A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E5B1F-25C4-4814-9BCD-E99E6D03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4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58076-1C5D-4F80-A693-416A883E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B7025-AFC8-4B1F-B38C-8C309979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918E1-D3A0-4DAC-B9B3-B1545E3D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7ADE-DDEA-4FA6-9175-2DB6EC95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3DBD-E02B-4D4C-B395-3707C229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80CAB-4924-450E-8665-71A9156F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7D9E6-D655-47E5-AB42-54AB459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91121-9117-4EBE-9632-199C1197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03D1C-6E19-46C0-81D1-6B05DEF0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5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353B7-A3E5-4F2C-844F-0352FC33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3C7FA-8F49-456A-9860-4C9A27E71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1302B-D25C-4DF6-80FA-D690A84CB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F6037-6ED5-4BB7-904E-04D44D06971F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0891-EA67-4144-87A9-C17D4CD1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B56FD-965D-4918-AF9B-47F8383EF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AABFE-89B1-473D-9854-DF0A0328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1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7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-images-1.medium.com/max/1540/1*t8C3VfeVf49bdfUZecBtbg.png">
            <a:extLst>
              <a:ext uri="{FF2B5EF4-FFF2-40B4-BE49-F238E27FC236}">
                <a16:creationId xmlns:a16="http://schemas.microsoft.com/office/drawing/2014/main" id="{2C79B1F3-27BB-4326-8156-8AC197A1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5829"/>
            <a:ext cx="10336306" cy="38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8E072D-A3B4-4BAB-9190-3EBCDEF346F8}"/>
              </a:ext>
            </a:extLst>
          </p:cNvPr>
          <p:cNvSpPr txBox="1">
            <a:spLocks/>
          </p:cNvSpPr>
          <p:nvPr/>
        </p:nvSpPr>
        <p:spPr>
          <a:xfrm>
            <a:off x="3043517" y="55862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anose="020B0604020202030204" pitchFamily="34" charset="0"/>
              </a:rPr>
              <a:t> End of chain ambiguity logic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EC5345-726E-480D-BB33-38FD0E173E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How Safe Are Blockchains?</a:t>
            </a:r>
          </a:p>
        </p:txBody>
      </p:sp>
    </p:spTree>
    <p:extLst>
      <p:ext uri="{BB962C8B-B14F-4D97-AF65-F5344CB8AC3E}">
        <p14:creationId xmlns:p14="http://schemas.microsoft.com/office/powerpoint/2010/main" val="160907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760/1*2U-gI4x2bBrAurI9d_nfuQ.png">
            <a:extLst>
              <a:ext uri="{FF2B5EF4-FFF2-40B4-BE49-F238E27FC236}">
                <a16:creationId xmlns:a16="http://schemas.microsoft.com/office/drawing/2014/main" id="{9FB0F9C8-1002-44D7-8777-C8478E93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34" y="1395223"/>
            <a:ext cx="12192000" cy="55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C3CB93E4-0146-4DBA-8BD4-AACF2F2ABF81}"/>
              </a:ext>
            </a:extLst>
          </p:cNvPr>
          <p:cNvSpPr/>
          <p:nvPr/>
        </p:nvSpPr>
        <p:spPr>
          <a:xfrm>
            <a:off x="2547456" y="682261"/>
            <a:ext cx="6308521" cy="4077049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322E4-CBAF-4B26-B99C-5C7EC5B1C3F9}"/>
              </a:ext>
            </a:extLst>
          </p:cNvPr>
          <p:cNvSpPr txBox="1"/>
          <p:nvPr/>
        </p:nvSpPr>
        <p:spPr>
          <a:xfrm>
            <a:off x="3193410" y="4606079"/>
            <a:ext cx="6451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30204" pitchFamily="34" charset="0"/>
              </a:rPr>
              <a:t>Transactions in the Bitcoin blockchain system are protected by a mathematical race: any attacker is competing against the whole network.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080170-F73E-48D9-BB37-F87E7B29F743}"/>
              </a:ext>
            </a:extLst>
          </p:cNvPr>
          <p:cNvSpPr txBox="1">
            <a:spLocks/>
          </p:cNvSpPr>
          <p:nvPr/>
        </p:nvSpPr>
        <p:spPr>
          <a:xfrm>
            <a:off x="990600" y="176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How Safe Are Blockchains?</a:t>
            </a:r>
          </a:p>
        </p:txBody>
      </p:sp>
    </p:spTree>
    <p:extLst>
      <p:ext uri="{BB962C8B-B14F-4D97-AF65-F5344CB8AC3E}">
        <p14:creationId xmlns:p14="http://schemas.microsoft.com/office/powerpoint/2010/main" val="12348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2AABC-C7B4-4B4C-A802-961D98B19C44}"/>
              </a:ext>
            </a:extLst>
          </p:cNvPr>
          <p:cNvSpPr txBox="1">
            <a:spLocks/>
          </p:cNvSpPr>
          <p:nvPr/>
        </p:nvSpPr>
        <p:spPr>
          <a:xfrm>
            <a:off x="990600" y="176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Why is blockchain useful?</a:t>
            </a:r>
          </a:p>
        </p:txBody>
      </p:sp>
      <p:pic>
        <p:nvPicPr>
          <p:cNvPr id="3074" name="Picture 2" descr="https://cdn-images-1.medium.com/max/660/1*E4O6tClSXXB-nOIw2P3VAA.png">
            <a:extLst>
              <a:ext uri="{FF2B5EF4-FFF2-40B4-BE49-F238E27FC236}">
                <a16:creationId xmlns:a16="http://schemas.microsoft.com/office/drawing/2014/main" id="{E5BE854B-E8A8-4154-A74C-5B6AC48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989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660/1*pKOLR8MgC4L9lUR0mgKvzA.png">
            <a:extLst>
              <a:ext uri="{FF2B5EF4-FFF2-40B4-BE49-F238E27FC236}">
                <a16:creationId xmlns:a16="http://schemas.microsoft.com/office/drawing/2014/main" id="{335C5FA1-8012-44CF-B367-D9D3638B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6398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mages-1.medium.com/max/660/1*i1MSSFgLFyy-gP_9TFYmXQ.png">
            <a:extLst>
              <a:ext uri="{FF2B5EF4-FFF2-40B4-BE49-F238E27FC236}">
                <a16:creationId xmlns:a16="http://schemas.microsoft.com/office/drawing/2014/main" id="{6838A4DF-14A0-426B-8704-155575CD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48" y="193034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6E808-B255-4D9F-875A-9BA53F450FB1}"/>
              </a:ext>
            </a:extLst>
          </p:cNvPr>
          <p:cNvSpPr txBox="1"/>
          <p:nvPr/>
        </p:nvSpPr>
        <p:spPr>
          <a:xfrm>
            <a:off x="872455" y="3707934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Trustless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43469-4816-4F35-A4F1-A941FA5E2AA7}"/>
              </a:ext>
            </a:extLst>
          </p:cNvPr>
          <p:cNvSpPr txBox="1"/>
          <p:nvPr/>
        </p:nvSpPr>
        <p:spPr>
          <a:xfrm>
            <a:off x="3498646" y="3707934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Immutable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0E31EB-7BAC-470A-A304-AE5C144754C1}"/>
              </a:ext>
            </a:extLst>
          </p:cNvPr>
          <p:cNvSpPr/>
          <p:nvPr/>
        </p:nvSpPr>
        <p:spPr>
          <a:xfrm>
            <a:off x="6096000" y="3669628"/>
            <a:ext cx="149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Decentralized</a:t>
            </a:r>
            <a:endParaRPr lang="en-US" b="1" i="0" dirty="0">
              <a:effectLst/>
              <a:latin typeface="medium-content-sans-serif-fon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A2FFB-AC72-4344-8947-E6F8ED3D5AF4}"/>
              </a:ext>
            </a:extLst>
          </p:cNvPr>
          <p:cNvSpPr/>
          <p:nvPr/>
        </p:nvSpPr>
        <p:spPr>
          <a:xfrm>
            <a:off x="8722191" y="3602340"/>
            <a:ext cx="2535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medium-content-sans-serif-font"/>
              </a:rPr>
              <a:t>Improved Market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BE23E-5781-4E9C-BBBD-20A5ACAE7E29}"/>
              </a:ext>
            </a:extLst>
          </p:cNvPr>
          <p:cNvSpPr txBox="1"/>
          <p:nvPr/>
        </p:nvSpPr>
        <p:spPr>
          <a:xfrm>
            <a:off x="3176369" y="4077266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 transaction is agreed and shared across the distributed network it becomes close to impossible to undo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A4BA7-4DD1-4012-9237-17EE3ED37BE5}"/>
              </a:ext>
            </a:extLst>
          </p:cNvPr>
          <p:cNvSpPr txBox="1"/>
          <p:nvPr/>
        </p:nvSpPr>
        <p:spPr>
          <a:xfrm>
            <a:off x="738755" y="4077266"/>
            <a:ext cx="2276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Blockchain allows digital transactions to happen between parties who do not trust each other.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3961D-2395-4EB5-A097-BF3CAD69F6F0}"/>
              </a:ext>
            </a:extLst>
          </p:cNvPr>
          <p:cNvSpPr txBox="1"/>
          <p:nvPr/>
        </p:nvSpPr>
        <p:spPr>
          <a:xfrm>
            <a:off x="5818814" y="4077266"/>
            <a:ext cx="2679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single authority has control.</a:t>
            </a:r>
          </a:p>
          <a:p>
            <a:r>
              <a:rPr lang="en-US" dirty="0"/>
              <a:t>The system removes the need for intermediaries and thus lower transaction costs.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75BDD-6F0C-4C89-A23A-907622A3E5F4}"/>
              </a:ext>
            </a:extLst>
          </p:cNvPr>
          <p:cNvSpPr txBox="1"/>
          <p:nvPr/>
        </p:nvSpPr>
        <p:spPr>
          <a:xfrm>
            <a:off x="8715200" y="4077266"/>
            <a:ext cx="267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markets have the potential to become even more easily accessible to investors and issuers</a:t>
            </a:r>
          </a:p>
        </p:txBody>
      </p:sp>
      <p:pic>
        <p:nvPicPr>
          <p:cNvPr id="3082" name="Picture 10" descr="https://cdn-images-1.medium.com/max/660/1*BsdrRbcVNO2Yp_bTvK0vUw.png">
            <a:extLst>
              <a:ext uri="{FF2B5EF4-FFF2-40B4-BE49-F238E27FC236}">
                <a16:creationId xmlns:a16="http://schemas.microsoft.com/office/drawing/2014/main" id="{8663D134-F21B-4301-802F-083F4678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76" y="195906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0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B14DFC-6BC3-4B63-AC1A-E5FB366736A1}"/>
              </a:ext>
            </a:extLst>
          </p:cNvPr>
          <p:cNvSpPr txBox="1">
            <a:spLocks/>
          </p:cNvSpPr>
          <p:nvPr/>
        </p:nvSpPr>
        <p:spPr>
          <a:xfrm>
            <a:off x="990600" y="176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challenges of blockchain</a:t>
            </a:r>
          </a:p>
        </p:txBody>
      </p:sp>
      <p:pic>
        <p:nvPicPr>
          <p:cNvPr id="4098" name="Picture 2" descr="https://cdn-images-1.medium.com/max/660/1*aRc0YJxvpL60ROUTaEVVCQ.png">
            <a:extLst>
              <a:ext uri="{FF2B5EF4-FFF2-40B4-BE49-F238E27FC236}">
                <a16:creationId xmlns:a16="http://schemas.microsoft.com/office/drawing/2014/main" id="{F29B1427-24B5-4CA5-B739-DE78663E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773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-images-1.medium.com/max/660/1*xujQH7WxssXkTCHS6rDW5Q.png">
            <a:extLst>
              <a:ext uri="{FF2B5EF4-FFF2-40B4-BE49-F238E27FC236}">
                <a16:creationId xmlns:a16="http://schemas.microsoft.com/office/drawing/2014/main" id="{3FB8E1D0-DA66-4800-8956-018A6266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78" y="217773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-images-1.medium.com/max/660/1*cMoewJH21vdf9Vty2jZWCA.png">
            <a:extLst>
              <a:ext uri="{FF2B5EF4-FFF2-40B4-BE49-F238E27FC236}">
                <a16:creationId xmlns:a16="http://schemas.microsoft.com/office/drawing/2014/main" id="{0689690F-D988-4B25-B915-04261F7A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47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ình ảnh có liên quan">
            <a:extLst>
              <a:ext uri="{FF2B5EF4-FFF2-40B4-BE49-F238E27FC236}">
                <a16:creationId xmlns:a16="http://schemas.microsoft.com/office/drawing/2014/main" id="{5D4E0CEB-D722-4947-BBDC-557137F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379" y="2108826"/>
            <a:ext cx="2493897" cy="14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F5AC2-9FD7-4107-A240-16AA53AEC6A1}"/>
              </a:ext>
            </a:extLst>
          </p:cNvPr>
          <p:cNvSpPr txBox="1"/>
          <p:nvPr/>
        </p:nvSpPr>
        <p:spPr>
          <a:xfrm>
            <a:off x="872455" y="3707934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Wasteful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5317F-CDDB-464D-A8CB-B131942B8857}"/>
              </a:ext>
            </a:extLst>
          </p:cNvPr>
          <p:cNvSpPr txBox="1"/>
          <p:nvPr/>
        </p:nvSpPr>
        <p:spPr>
          <a:xfrm>
            <a:off x="738755" y="4077266"/>
            <a:ext cx="2276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node repeats a task to reach Consensus burning electricity and time on the way.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A679F-3824-4F3F-8047-72A17D4D118D}"/>
              </a:ext>
            </a:extLst>
          </p:cNvPr>
          <p:cNvSpPr txBox="1"/>
          <p:nvPr/>
        </p:nvSpPr>
        <p:spPr>
          <a:xfrm>
            <a:off x="8445182" y="3606480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51% attack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35E42-5596-4400-90AB-EE8C6D8ED668}"/>
              </a:ext>
            </a:extLst>
          </p:cNvPr>
          <p:cNvSpPr txBox="1"/>
          <p:nvPr/>
        </p:nvSpPr>
        <p:spPr>
          <a:xfrm>
            <a:off x="8311482" y="3975812"/>
            <a:ext cx="3008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potential attack on the bitcoin network whereby an organization is somehow able to control the majority of the network mining power (</a:t>
            </a:r>
            <a:r>
              <a:rPr lang="en-US" dirty="0" err="1"/>
              <a:t>hashrate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E1752-8FF4-4370-8214-A5EB67EEFEAC}"/>
              </a:ext>
            </a:extLst>
          </p:cNvPr>
          <p:cNvSpPr txBox="1"/>
          <p:nvPr/>
        </p:nvSpPr>
        <p:spPr>
          <a:xfrm>
            <a:off x="3210887" y="3740920"/>
            <a:ext cx="220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Network speed/cost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F9610F-837F-44E0-A60A-47A0B0B70262}"/>
              </a:ext>
            </a:extLst>
          </p:cNvPr>
          <p:cNvSpPr txBox="1"/>
          <p:nvPr/>
        </p:nvSpPr>
        <p:spPr>
          <a:xfrm>
            <a:off x="3225568" y="4077266"/>
            <a:ext cx="2380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a Bitcoin block is created roughly every 10 minutes, the maximum number of possible transactions is very limited.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DBC5C-1215-4451-86B8-2866D17AA3AD}"/>
              </a:ext>
            </a:extLst>
          </p:cNvPr>
          <p:cNvSpPr txBox="1"/>
          <p:nvPr/>
        </p:nvSpPr>
        <p:spPr>
          <a:xfrm>
            <a:off x="6057818" y="3707934"/>
            <a:ext cx="220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Lack of privacy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68939-C19A-4D3C-A057-88D05EB3567A}"/>
              </a:ext>
            </a:extLst>
          </p:cNvPr>
          <p:cNvSpPr txBox="1"/>
          <p:nvPr/>
        </p:nvSpPr>
        <p:spPr>
          <a:xfrm>
            <a:off x="5734837" y="4110252"/>
            <a:ext cx="2495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Transactions are globally published and are not encrypted in most applications. If this data is personal data, this leads to regulatory and legal problems</a:t>
            </a:r>
          </a:p>
        </p:txBody>
      </p:sp>
    </p:spTree>
    <p:extLst>
      <p:ext uri="{BB962C8B-B14F-4D97-AF65-F5344CB8AC3E}">
        <p14:creationId xmlns:p14="http://schemas.microsoft.com/office/powerpoint/2010/main" val="2690706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0D25-866D-4C20-8B5D-2EE3FECD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UTM Ericsson Capital" panose="02040603050506020204" pitchFamily="18" charset="0"/>
              </a:rPr>
              <a:t>Blockchain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6C6C0B-76CD-4C2E-8E6E-DCB35315A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26" y="1418133"/>
            <a:ext cx="9100442" cy="50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0D82-BEAA-4F5F-899B-E532446D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M Ericsson Capital" panose="02040603050506020204" pitchFamily="18" charset="0"/>
              </a:rPr>
              <a:t>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F891-DDA9-4C32-A428-C2E9C870B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was first invented by a </a:t>
            </a:r>
            <a:r>
              <a:rPr lang="en-US" b="1" dirty="0"/>
              <a:t>Satoshi Nakamoto</a:t>
            </a:r>
            <a:r>
              <a:rPr lang="en-US" dirty="0"/>
              <a:t> as an open source technology released in 2009</a:t>
            </a:r>
          </a:p>
          <a:p>
            <a:r>
              <a:rPr lang="en-US" b="1" dirty="0"/>
              <a:t> </a:t>
            </a:r>
            <a:r>
              <a:rPr lang="en-US" dirty="0"/>
              <a:t>It’s a digital </a:t>
            </a:r>
            <a:r>
              <a:rPr lang="en-US" b="1" dirty="0"/>
              <a:t>cryptocurrency</a:t>
            </a:r>
            <a:r>
              <a:rPr lang="en-US" dirty="0"/>
              <a:t> now accepted worldwide specially in digital payment systems</a:t>
            </a:r>
          </a:p>
          <a:p>
            <a:r>
              <a:rPr lang="en-US" dirty="0"/>
              <a:t>There are only 21 million Bitcoins that can be mined in total.</a:t>
            </a:r>
          </a:p>
          <a:p>
            <a:r>
              <a:rPr lang="en-US" dirty="0"/>
              <a:t>1.00 BTC = $14,705.20 (Dec, 23, 2017)</a:t>
            </a:r>
          </a:p>
          <a:p>
            <a:r>
              <a:rPr lang="en-US" dirty="0"/>
              <a:t>One bitcoin block is computed per 10 mins or so.</a:t>
            </a:r>
          </a:p>
          <a:p>
            <a:r>
              <a:rPr lang="en-US" dirty="0"/>
              <a:t>Limited to 12.5 BTC per transaction.</a:t>
            </a:r>
          </a:p>
        </p:txBody>
      </p:sp>
    </p:spTree>
    <p:extLst>
      <p:ext uri="{BB962C8B-B14F-4D97-AF65-F5344CB8AC3E}">
        <p14:creationId xmlns:p14="http://schemas.microsoft.com/office/powerpoint/2010/main" val="147859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the-gist.org/wp-content/uploads/2014/03/split_blockchain_users-copy.jpg">
            <a:extLst>
              <a:ext uri="{FF2B5EF4-FFF2-40B4-BE49-F238E27FC236}">
                <a16:creationId xmlns:a16="http://schemas.microsoft.com/office/drawing/2014/main" id="{EB5DE269-FBEC-4D95-A954-335A68A7C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08" y="2637473"/>
            <a:ext cx="10562983" cy="287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F2734A-A420-4373-AD1B-0F85A592B9C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Bitcoin double spending</a:t>
            </a:r>
          </a:p>
        </p:txBody>
      </p:sp>
    </p:spTree>
    <p:extLst>
      <p:ext uri="{BB962C8B-B14F-4D97-AF65-F5344CB8AC3E}">
        <p14:creationId xmlns:p14="http://schemas.microsoft.com/office/powerpoint/2010/main" val="219134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ình ảnh có liên quan">
            <a:extLst>
              <a:ext uri="{FF2B5EF4-FFF2-40B4-BE49-F238E27FC236}">
                <a16:creationId xmlns:a16="http://schemas.microsoft.com/office/drawing/2014/main" id="{E76CA0F7-C900-4E0E-A33D-B33D07EF2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47907"/>
            <a:ext cx="77152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B7234E-9D08-4BF4-A741-FD0A6962ACE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Ethereum</a:t>
            </a:r>
          </a:p>
        </p:txBody>
      </p:sp>
    </p:spTree>
    <p:extLst>
      <p:ext uri="{BB962C8B-B14F-4D97-AF65-F5344CB8AC3E}">
        <p14:creationId xmlns:p14="http://schemas.microsoft.com/office/powerpoint/2010/main" val="273689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7CA4-32CD-4DC9-A96C-B26BC130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UTM Ericsson Capital" panose="02040603050506020204" pitchFamily="18" charset="0"/>
              </a:rPr>
              <a:t>Dapps</a:t>
            </a:r>
            <a:endParaRPr lang="en-US" dirty="0">
              <a:latin typeface="UTM Ericsson Capital" panose="02040603050506020204" pitchFamily="18" charset="0"/>
            </a:endParaRPr>
          </a:p>
        </p:txBody>
      </p:sp>
      <p:pic>
        <p:nvPicPr>
          <p:cNvPr id="1026" name="Picture 2" descr="http://investfeededge.com/wp-content/uploads/2017/09/Dapps.png">
            <a:extLst>
              <a:ext uri="{FF2B5EF4-FFF2-40B4-BE49-F238E27FC236}">
                <a16:creationId xmlns:a16="http://schemas.microsoft.com/office/drawing/2014/main" id="{1587B800-B01D-4882-BD11-1369AF500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18" y="1791356"/>
            <a:ext cx="9711363" cy="45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93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1916DF-2FAB-4B34-90C8-F335E66C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UTM Ericsson Capital" panose="02040603050506020204" pitchFamily="18" charset="0"/>
              </a:rPr>
              <a:t>Dapps</a:t>
            </a:r>
            <a:endParaRPr lang="en-US" dirty="0">
              <a:latin typeface="UTM Ericsson Capital" panose="02040603050506020204" pitchFamily="18" charset="0"/>
            </a:endParaRPr>
          </a:p>
        </p:txBody>
      </p:sp>
      <p:pic>
        <p:nvPicPr>
          <p:cNvPr id="2050" name="Picture 2" descr="Kết quả hình ảnh cho opensource">
            <a:extLst>
              <a:ext uri="{FF2B5EF4-FFF2-40B4-BE49-F238E27FC236}">
                <a16:creationId xmlns:a16="http://schemas.microsoft.com/office/drawing/2014/main" id="{06399A20-C8E8-4F25-9289-80A6ECEC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2" y="1944433"/>
            <a:ext cx="1544928" cy="15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7EC69-256E-46A1-AE4A-0D5933335F3F}"/>
              </a:ext>
            </a:extLst>
          </p:cNvPr>
          <p:cNvSpPr txBox="1"/>
          <p:nvPr/>
        </p:nvSpPr>
        <p:spPr>
          <a:xfrm>
            <a:off x="1103988" y="379469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Opensource </a:t>
            </a:r>
          </a:p>
        </p:txBody>
      </p:sp>
      <p:pic>
        <p:nvPicPr>
          <p:cNvPr id="2052" name="Picture 4" descr="Kết quả hình ảnh cho Decentralized">
            <a:extLst>
              <a:ext uri="{FF2B5EF4-FFF2-40B4-BE49-F238E27FC236}">
                <a16:creationId xmlns:a16="http://schemas.microsoft.com/office/drawing/2014/main" id="{7A5FDED1-7B1A-41B4-A04B-19367A13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02" y="1823890"/>
            <a:ext cx="2760820" cy="161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B9A7A-EEA1-460C-9563-FE99F59A7BE5}"/>
              </a:ext>
            </a:extLst>
          </p:cNvPr>
          <p:cNvSpPr txBox="1"/>
          <p:nvPr/>
        </p:nvSpPr>
        <p:spPr>
          <a:xfrm>
            <a:off x="3628303" y="379469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Decentralized</a:t>
            </a:r>
            <a:r>
              <a:rPr lang="en-US" b="1" dirty="0">
                <a:latin typeface="medium-content-sans-serif-font"/>
              </a:rPr>
              <a:t> </a:t>
            </a:r>
          </a:p>
        </p:txBody>
      </p:sp>
      <p:pic>
        <p:nvPicPr>
          <p:cNvPr id="2054" name="Picture 6" descr="Kết quả hình ảnh cho money icon">
            <a:extLst>
              <a:ext uri="{FF2B5EF4-FFF2-40B4-BE49-F238E27FC236}">
                <a16:creationId xmlns:a16="http://schemas.microsoft.com/office/drawing/2014/main" id="{EBB7EA03-9ECA-424B-8446-34A22016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46" y="1848637"/>
            <a:ext cx="1736520" cy="17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ình ảnh có liên quan">
            <a:extLst>
              <a:ext uri="{FF2B5EF4-FFF2-40B4-BE49-F238E27FC236}">
                <a16:creationId xmlns:a16="http://schemas.microsoft.com/office/drawing/2014/main" id="{D34BE9F8-9E24-4499-8377-125F2A17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15" y="1661570"/>
            <a:ext cx="1990689" cy="19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E44291-6275-4A2F-BB15-19593A2106E2}"/>
              </a:ext>
            </a:extLst>
          </p:cNvPr>
          <p:cNvSpPr txBox="1"/>
          <p:nvPr/>
        </p:nvSpPr>
        <p:spPr>
          <a:xfrm>
            <a:off x="6316888" y="3787101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edium-content-sans-serif-font"/>
              </a:rPr>
              <a:t>Rewarding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44C20-2846-4C67-8DD7-BBB3C09B5FA7}"/>
              </a:ext>
            </a:extLst>
          </p:cNvPr>
          <p:cNvSpPr txBox="1"/>
          <p:nvPr/>
        </p:nvSpPr>
        <p:spPr>
          <a:xfrm>
            <a:off x="9291419" y="3765580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r>
              <a:rPr lang="en-US" b="1" dirty="0">
                <a:latin typeface="medium-content-sans-serif-fon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8D8B8-8FDE-4AE4-88CE-589636C1204F}"/>
              </a:ext>
            </a:extLst>
          </p:cNvPr>
          <p:cNvSpPr txBox="1"/>
          <p:nvPr/>
        </p:nvSpPr>
        <p:spPr>
          <a:xfrm>
            <a:off x="8771785" y="4155604"/>
            <a:ext cx="2777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application community must agree on a cryptographic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793-1383-4EC7-9098-911A3EAB54B6}"/>
              </a:ext>
            </a:extLst>
          </p:cNvPr>
          <p:cNvSpPr txBox="1"/>
          <p:nvPr/>
        </p:nvSpPr>
        <p:spPr>
          <a:xfrm>
            <a:off x="5763722" y="4177125"/>
            <a:ext cx="300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Validators of the blockchain should be encouraged by rewarding them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D507-763C-4C3B-B7CE-594F7DDDD0C8}"/>
              </a:ext>
            </a:extLst>
          </p:cNvPr>
          <p:cNvSpPr txBox="1"/>
          <p:nvPr/>
        </p:nvSpPr>
        <p:spPr>
          <a:xfrm>
            <a:off x="3318218" y="4105793"/>
            <a:ext cx="2619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records of the application’s operation must be stored on a public and decentralized blockchain</a:t>
            </a:r>
          </a:p>
        </p:txBody>
      </p:sp>
    </p:spTree>
    <p:extLst>
      <p:ext uri="{BB962C8B-B14F-4D97-AF65-F5344CB8AC3E}">
        <p14:creationId xmlns:p14="http://schemas.microsoft.com/office/powerpoint/2010/main" val="41137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A44465-6BC5-4E5F-8910-364C4E6917C4}"/>
              </a:ext>
            </a:extLst>
          </p:cNvPr>
          <p:cNvSpPr txBox="1">
            <a:spLocks/>
          </p:cNvSpPr>
          <p:nvPr/>
        </p:nvSpPr>
        <p:spPr>
          <a:xfrm>
            <a:off x="1182149" y="1434517"/>
            <a:ext cx="10515600" cy="4001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UTM Ericsson Capital" panose="02040603050506020204" pitchFamily="18" charset="0"/>
              </a:rPr>
              <a:t>THE BLOCKCHAIN:</a:t>
            </a:r>
          </a:p>
          <a:p>
            <a:r>
              <a:rPr lang="en-US" sz="4800" dirty="0">
                <a:latin typeface="UTM Ericsson Capital" panose="02040603050506020204" pitchFamily="18" charset="0"/>
              </a:rPr>
              <a:t>TRUSTWORTHY TRANSACTIONS IN A TRUSTLESS WORLD</a:t>
            </a:r>
          </a:p>
        </p:txBody>
      </p:sp>
    </p:spTree>
    <p:extLst>
      <p:ext uri="{BB962C8B-B14F-4D97-AF65-F5344CB8AC3E}">
        <p14:creationId xmlns:p14="http://schemas.microsoft.com/office/powerpoint/2010/main" val="77776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licdn.com/mpr/mpr/AAEAAQAAAAAAAAlnAAAAJDUxYzU0NWJiLTI1ODgtNGE4Zi1hNGU2LTZiYWQ1NWIwNTFhZg.png">
            <a:extLst>
              <a:ext uri="{FF2B5EF4-FFF2-40B4-BE49-F238E27FC236}">
                <a16:creationId xmlns:a16="http://schemas.microsoft.com/office/drawing/2014/main" id="{5B791C5E-CA4F-4665-8714-530FD2FE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289"/>
            <a:ext cx="12192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0372-5CD1-466A-9225-E880E1E7A8D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smart contract</a:t>
            </a:r>
          </a:p>
        </p:txBody>
      </p:sp>
    </p:spTree>
    <p:extLst>
      <p:ext uri="{BB962C8B-B14F-4D97-AF65-F5344CB8AC3E}">
        <p14:creationId xmlns:p14="http://schemas.microsoft.com/office/powerpoint/2010/main" val="1058063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có liên quan">
            <a:extLst>
              <a:ext uri="{FF2B5EF4-FFF2-40B4-BE49-F238E27FC236}">
                <a16:creationId xmlns:a16="http://schemas.microsoft.com/office/drawing/2014/main" id="{ECC55E29-623A-4587-8DE6-69B08675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13" y="1606318"/>
            <a:ext cx="6063508" cy="484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946659-086A-49FA-920A-A0B70112D07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smart vs Traditional contract</a:t>
            </a:r>
          </a:p>
        </p:txBody>
      </p:sp>
    </p:spTree>
    <p:extLst>
      <p:ext uri="{BB962C8B-B14F-4D97-AF65-F5344CB8AC3E}">
        <p14:creationId xmlns:p14="http://schemas.microsoft.com/office/powerpoint/2010/main" val="304066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B90A58-3388-48CF-92D6-BDD83049F1F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Connectivity Problem</a:t>
            </a:r>
          </a:p>
        </p:txBody>
      </p:sp>
      <p:pic>
        <p:nvPicPr>
          <p:cNvPr id="1026" name="Picture 2" descr="https://daks2k3a4ib2z.cloudfront.net/570a85411f76dada7d3c04e9/594a255b9a24163c24d58a3c_img-2-3.png">
            <a:extLst>
              <a:ext uri="{FF2B5EF4-FFF2-40B4-BE49-F238E27FC236}">
                <a16:creationId xmlns:a16="http://schemas.microsoft.com/office/drawing/2014/main" id="{D7BB848F-5ADD-4B76-AF87-7F5B604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1691693"/>
            <a:ext cx="8372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8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90CC58-E287-4DD9-894C-EE1D0E327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UTM Ericsson Capital" panose="02040603050506020204" pitchFamily="18" charset="0"/>
              </a:rPr>
              <a:t>ChainLink</a:t>
            </a:r>
            <a:endParaRPr lang="en-US" dirty="0">
              <a:latin typeface="UTM Ericsson Capital" panose="0204060305050602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D8B7A6-F659-4EAF-9BE9-FA5F3E8411F2}"/>
              </a:ext>
            </a:extLst>
          </p:cNvPr>
          <p:cNvGrpSpPr/>
          <p:nvPr/>
        </p:nvGrpSpPr>
        <p:grpSpPr>
          <a:xfrm>
            <a:off x="1994791" y="1569586"/>
            <a:ext cx="8353425" cy="4923289"/>
            <a:chOff x="1852177" y="1690688"/>
            <a:chExt cx="8353425" cy="4923289"/>
          </a:xfrm>
        </p:grpSpPr>
        <p:pic>
          <p:nvPicPr>
            <p:cNvPr id="2052" name="Picture 4" descr="https://daks2k3a4ib2z.cloudfront.net/570a85411f76dada7d3c04e9/594a260bd0667f77efa9b839_img-3-3.png">
              <a:extLst>
                <a:ext uri="{FF2B5EF4-FFF2-40B4-BE49-F238E27FC236}">
                  <a16:creationId xmlns:a16="http://schemas.microsoft.com/office/drawing/2014/main" id="{EAD124E9-F9E5-41A3-B2A6-820984148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177" y="2089602"/>
              <a:ext cx="8353425" cy="452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AF6BB-B271-4E7D-8B1C-A8C9C938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4487" y="1690688"/>
              <a:ext cx="1343025" cy="1647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AA49FF-6CB3-4F4B-827D-BF30E39D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7587" y="5014535"/>
              <a:ext cx="1371600" cy="1562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82AE28-8F0B-44BC-8896-DD2264B31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7512" y="5014535"/>
              <a:ext cx="619125" cy="533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492BE5-4B29-4854-AC2E-86B0FC9B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2987" y="3032752"/>
              <a:ext cx="657225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02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EAC63EE5-DD7F-435F-A41C-EAABF7ACEAD6}"/>
              </a:ext>
            </a:extLst>
          </p:cNvPr>
          <p:cNvSpPr/>
          <p:nvPr/>
        </p:nvSpPr>
        <p:spPr>
          <a:xfrm>
            <a:off x="7815044" y="1946246"/>
            <a:ext cx="3691156" cy="6690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30204" pitchFamily="34" charset="0"/>
              </a:rPr>
              <a:t>Pros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3825E76-B870-4647-BB4D-A317353D3C39}"/>
              </a:ext>
            </a:extLst>
          </p:cNvPr>
          <p:cNvSpPr/>
          <p:nvPr/>
        </p:nvSpPr>
        <p:spPr>
          <a:xfrm>
            <a:off x="990600" y="1946246"/>
            <a:ext cx="4253917" cy="669022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anose="020B0604020202030204" pitchFamily="34" charset="0"/>
              </a:rPr>
              <a:t>Cons</a:t>
            </a:r>
          </a:p>
        </p:txBody>
      </p:sp>
      <p:pic>
        <p:nvPicPr>
          <p:cNvPr id="6" name="Picture 2" descr="http://cloud-mining.fr/wp-content/uploads/2017/04/bitcoin-cloud-mining.png">
            <a:extLst>
              <a:ext uri="{FF2B5EF4-FFF2-40B4-BE49-F238E27FC236}">
                <a16:creationId xmlns:a16="http://schemas.microsoft.com/office/drawing/2014/main" id="{9E191A16-7C8E-42F2-8902-48E219B7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764" y="2128877"/>
            <a:ext cx="2956348" cy="20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ptagon 6">
            <a:extLst>
              <a:ext uri="{FF2B5EF4-FFF2-40B4-BE49-F238E27FC236}">
                <a16:creationId xmlns:a16="http://schemas.microsoft.com/office/drawing/2014/main" id="{ED06B075-C041-4E2D-913A-FFB0539BFB61}"/>
              </a:ext>
            </a:extLst>
          </p:cNvPr>
          <p:cNvSpPr/>
          <p:nvPr/>
        </p:nvSpPr>
        <p:spPr>
          <a:xfrm>
            <a:off x="4162025" y="2718327"/>
            <a:ext cx="444616" cy="431447"/>
          </a:xfrm>
          <a:prstGeom prst="heptag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82F706D1-0540-423E-A54B-547DCB06E118}"/>
              </a:ext>
            </a:extLst>
          </p:cNvPr>
          <p:cNvSpPr/>
          <p:nvPr/>
        </p:nvSpPr>
        <p:spPr>
          <a:xfrm>
            <a:off x="4162025" y="3884981"/>
            <a:ext cx="444616" cy="431447"/>
          </a:xfrm>
          <a:prstGeom prst="heptag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EC01A031-CDFC-4E95-BE30-EFEA8242E29D}"/>
              </a:ext>
            </a:extLst>
          </p:cNvPr>
          <p:cNvSpPr/>
          <p:nvPr/>
        </p:nvSpPr>
        <p:spPr>
          <a:xfrm>
            <a:off x="4162025" y="3301654"/>
            <a:ext cx="444616" cy="431447"/>
          </a:xfrm>
          <a:prstGeom prst="heptag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FDCDDA-36E4-4FFB-8D68-A666CEE26AED}"/>
              </a:ext>
            </a:extLst>
          </p:cNvPr>
          <p:cNvCxnSpPr>
            <a:stCxn id="7" idx="2"/>
            <a:endCxn id="9" idx="6"/>
          </p:cNvCxnSpPr>
          <p:nvPr/>
        </p:nvCxnSpPr>
        <p:spPr>
          <a:xfrm flipH="1">
            <a:off x="4384333" y="3149776"/>
            <a:ext cx="98936" cy="1518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9A89E9-DD5C-45E0-B26D-153515240051}"/>
              </a:ext>
            </a:extLst>
          </p:cNvPr>
          <p:cNvCxnSpPr>
            <a:stCxn id="9" idx="3"/>
            <a:endCxn id="8" idx="6"/>
          </p:cNvCxnSpPr>
          <p:nvPr/>
        </p:nvCxnSpPr>
        <p:spPr>
          <a:xfrm>
            <a:off x="4285397" y="3733103"/>
            <a:ext cx="98936" cy="1518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ptagon 15">
            <a:extLst>
              <a:ext uri="{FF2B5EF4-FFF2-40B4-BE49-F238E27FC236}">
                <a16:creationId xmlns:a16="http://schemas.microsoft.com/office/drawing/2014/main" id="{E665E159-F94B-4995-A6F7-C1A78ADDB96E}"/>
              </a:ext>
            </a:extLst>
          </p:cNvPr>
          <p:cNvSpPr/>
          <p:nvPr/>
        </p:nvSpPr>
        <p:spPr>
          <a:xfrm>
            <a:off x="11061584" y="2689257"/>
            <a:ext cx="444616" cy="431447"/>
          </a:xfrm>
          <a:prstGeom prst="hep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D0552F96-D083-4F04-8B5F-0D3C1E59B380}"/>
              </a:ext>
            </a:extLst>
          </p:cNvPr>
          <p:cNvSpPr/>
          <p:nvPr/>
        </p:nvSpPr>
        <p:spPr>
          <a:xfrm>
            <a:off x="11061584" y="3855911"/>
            <a:ext cx="444616" cy="431447"/>
          </a:xfrm>
          <a:prstGeom prst="hep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40D8002F-C69B-4165-BF03-C0CD11A76477}"/>
              </a:ext>
            </a:extLst>
          </p:cNvPr>
          <p:cNvSpPr/>
          <p:nvPr/>
        </p:nvSpPr>
        <p:spPr>
          <a:xfrm>
            <a:off x="11061584" y="3272584"/>
            <a:ext cx="444616" cy="431447"/>
          </a:xfrm>
          <a:prstGeom prst="hept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30204" pitchFamily="34" charset="0"/>
              </a:rPr>
              <a:t>1</a:t>
            </a:r>
            <a:endParaRPr lang="en-US" dirty="0">
              <a:latin typeface="Helvetica" panose="020B0604020202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783D2B-A068-4BCA-AAD6-40F3A6A12E93}"/>
              </a:ext>
            </a:extLst>
          </p:cNvPr>
          <p:cNvCxnSpPr>
            <a:stCxn id="16" idx="2"/>
            <a:endCxn id="18" idx="6"/>
          </p:cNvCxnSpPr>
          <p:nvPr/>
        </p:nvCxnSpPr>
        <p:spPr>
          <a:xfrm flipH="1">
            <a:off x="11283892" y="3120706"/>
            <a:ext cx="98936" cy="1518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46649B-8C6A-4739-B4D2-ACA4E6590DAA}"/>
              </a:ext>
            </a:extLst>
          </p:cNvPr>
          <p:cNvCxnSpPr>
            <a:stCxn id="18" idx="3"/>
            <a:endCxn id="17" idx="6"/>
          </p:cNvCxnSpPr>
          <p:nvPr/>
        </p:nvCxnSpPr>
        <p:spPr>
          <a:xfrm>
            <a:off x="11184956" y="3704033"/>
            <a:ext cx="98936" cy="1518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035FC9-CB7D-416A-A7A7-ED097A5B1D3E}"/>
              </a:ext>
            </a:extLst>
          </p:cNvPr>
          <p:cNvSpPr txBox="1"/>
          <p:nvPr/>
        </p:nvSpPr>
        <p:spPr>
          <a:xfrm>
            <a:off x="1113973" y="2736847"/>
            <a:ext cx="336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</a:t>
            </a:r>
            <a:r>
              <a:rPr lang="en-US" dirty="0">
                <a:latin typeface="Helvetica" panose="020B0604020202030204" pitchFamily="34" charset="0"/>
              </a:rPr>
              <a:t>o constantly humming fans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85C53-4026-4493-81F3-FFDA930FC64A}"/>
              </a:ext>
            </a:extLst>
          </p:cNvPr>
          <p:cNvSpPr txBox="1"/>
          <p:nvPr/>
        </p:nvSpPr>
        <p:spPr>
          <a:xfrm>
            <a:off x="1167540" y="3272584"/>
            <a:ext cx="287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30204" pitchFamily="34" charset="0"/>
              </a:rPr>
              <a:t>No added electricity costs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4AE59-3D7B-48F0-8C0E-5F5FFC01B3ED}"/>
              </a:ext>
            </a:extLst>
          </p:cNvPr>
          <p:cNvSpPr txBox="1"/>
          <p:nvPr/>
        </p:nvSpPr>
        <p:spPr>
          <a:xfrm>
            <a:off x="1167539" y="3780410"/>
            <a:ext cx="299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30204" pitchFamily="34" charset="0"/>
              </a:rPr>
              <a:t>Not being let down by mining equipment suppliers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95B22C-01F8-4580-B786-8F97F073679D}"/>
              </a:ext>
            </a:extLst>
          </p:cNvPr>
          <p:cNvSpPr txBox="1"/>
          <p:nvPr/>
        </p:nvSpPr>
        <p:spPr>
          <a:xfrm>
            <a:off x="7914596" y="2702019"/>
            <a:ext cx="314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anose="020B0604020202030204" pitchFamily="34" charset="0"/>
              </a:rPr>
              <a:t>Risk of fraud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207E88-83E5-49BE-A289-B77CCEA04C2E}"/>
              </a:ext>
            </a:extLst>
          </p:cNvPr>
          <p:cNvSpPr txBox="1"/>
          <p:nvPr/>
        </p:nvSpPr>
        <p:spPr>
          <a:xfrm>
            <a:off x="8313843" y="3332711"/>
            <a:ext cx="274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anose="020B0604020202030204" pitchFamily="34" charset="0"/>
              </a:rPr>
              <a:t>Lower profit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BA30C-CFCE-4E20-B0C9-6C39BB912F58}"/>
              </a:ext>
            </a:extLst>
          </p:cNvPr>
          <p:cNvSpPr txBox="1"/>
          <p:nvPr/>
        </p:nvSpPr>
        <p:spPr>
          <a:xfrm>
            <a:off x="7815044" y="3853921"/>
            <a:ext cx="3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anose="020B0604020202030204" pitchFamily="34" charset="0"/>
              </a:rPr>
              <a:t>Lack of control and flexibility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B0227A9-610C-4EE7-AAAB-C3B4EF91055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Cloud Mining</a:t>
            </a:r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4F86E9AB-9A6C-4418-A5B9-EBD677C3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46" y="4844902"/>
            <a:ext cx="4347224" cy="1569358"/>
          </a:xfrm>
          <a:prstGeom prst="rect">
            <a:avLst/>
          </a:prstGeom>
        </p:spPr>
      </p:pic>
      <p:pic>
        <p:nvPicPr>
          <p:cNvPr id="2052" name="Picture 4" descr="Kết quả hình ảnh cho hashflare">
            <a:extLst>
              <a:ext uri="{FF2B5EF4-FFF2-40B4-BE49-F238E27FC236}">
                <a16:creationId xmlns:a16="http://schemas.microsoft.com/office/drawing/2014/main" id="{11620216-D3AF-4758-B8F4-C86D41D5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00" y="5037438"/>
            <a:ext cx="4376956" cy="118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2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101E-6F0C-4FC7-9482-59F2DAAE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2629" cy="1325563"/>
          </a:xfrm>
        </p:spPr>
        <p:txBody>
          <a:bodyPr/>
          <a:lstStyle/>
          <a:p>
            <a:pPr algn="ctr"/>
            <a:r>
              <a:rPr lang="en-US" dirty="0">
                <a:latin typeface="UTM Ericsson Capital" panose="02040603050506020204" pitchFamily="18" charset="0"/>
              </a:rPr>
              <a:t>Genesis Platinum Mining Contract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74577-8BA1-4BD4-BC26-CA8DC284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584"/>
            <a:ext cx="10502629" cy="36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7DA285-46A5-48BB-8230-1458A8362A4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2757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UTM Ericsson Capital" panose="02040603050506020204" pitchFamily="18" charset="0"/>
              </a:rPr>
              <a:t>Thank you</a:t>
            </a:r>
          </a:p>
          <a:p>
            <a:pPr algn="ctr"/>
            <a:r>
              <a:rPr lang="en-US" sz="6000" dirty="0">
                <a:latin typeface="UTM Ericsson Capital" panose="02040603050506020204" pitchFamily="18" charset="0"/>
              </a:rPr>
              <a:t>For listening</a:t>
            </a:r>
          </a:p>
        </p:txBody>
      </p:sp>
      <p:pic>
        <p:nvPicPr>
          <p:cNvPr id="5" name="Picture 2" descr="Hình ảnh có liên quan">
            <a:extLst>
              <a:ext uri="{FF2B5EF4-FFF2-40B4-BE49-F238E27FC236}">
                <a16:creationId xmlns:a16="http://schemas.microsoft.com/office/drawing/2014/main" id="{E71039D1-D8B1-4A45-9C62-A32625CB36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53" y="2799879"/>
            <a:ext cx="3447744" cy="344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6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E2D053-F005-4FCF-A17F-45594156E4BC}"/>
              </a:ext>
            </a:extLst>
          </p:cNvPr>
          <p:cNvGrpSpPr/>
          <p:nvPr/>
        </p:nvGrpSpPr>
        <p:grpSpPr>
          <a:xfrm>
            <a:off x="1331586" y="1676054"/>
            <a:ext cx="5017226" cy="871189"/>
            <a:chOff x="644346" y="1066802"/>
            <a:chExt cx="4081595" cy="854022"/>
          </a:xfrm>
        </p:grpSpPr>
        <p:sp>
          <p:nvSpPr>
            <p:cNvPr id="7" name="Parallelogram 5">
              <a:extLst>
                <a:ext uri="{FF2B5EF4-FFF2-40B4-BE49-F238E27FC236}">
                  <a16:creationId xmlns:a16="http://schemas.microsoft.com/office/drawing/2014/main" id="{B26ED13D-5FF6-4AAC-8E5E-D9CFDC885605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B2867B-626E-43D5-A3A2-E6B54105C11D}"/>
                </a:ext>
              </a:extLst>
            </p:cNvPr>
            <p:cNvSpPr txBox="1"/>
            <p:nvPr/>
          </p:nvSpPr>
          <p:spPr>
            <a:xfrm>
              <a:off x="936148" y="1251797"/>
              <a:ext cx="3789793" cy="512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TM Ericsson Capital" panose="02040603050506020204" pitchFamily="18" charset="0"/>
                  <a:ea typeface="+mj-ea"/>
                  <a:cs typeface="+mj-cs"/>
                </a:rPr>
                <a:t>Blockchain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AC723E-2F0F-4921-A714-E18377F90155}"/>
              </a:ext>
            </a:extLst>
          </p:cNvPr>
          <p:cNvGrpSpPr/>
          <p:nvPr/>
        </p:nvGrpSpPr>
        <p:grpSpPr>
          <a:xfrm>
            <a:off x="1330498" y="2895252"/>
            <a:ext cx="5017226" cy="871189"/>
            <a:chOff x="644346" y="1066802"/>
            <a:chExt cx="4081595" cy="854022"/>
          </a:xfrm>
        </p:grpSpPr>
        <p:sp>
          <p:nvSpPr>
            <p:cNvPr id="10" name="Parallelogram 5">
              <a:extLst>
                <a:ext uri="{FF2B5EF4-FFF2-40B4-BE49-F238E27FC236}">
                  <a16:creationId xmlns:a16="http://schemas.microsoft.com/office/drawing/2014/main" id="{04BCE968-D17B-492E-B418-6E0B409E4913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8DC3B0-59D7-4FEB-B406-FDFFD3B91D29}"/>
                </a:ext>
              </a:extLst>
            </p:cNvPr>
            <p:cNvSpPr txBox="1"/>
            <p:nvPr/>
          </p:nvSpPr>
          <p:spPr>
            <a:xfrm>
              <a:off x="936148" y="1251797"/>
              <a:ext cx="3789793" cy="512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TM Ericsson Capital" panose="02040603050506020204" pitchFamily="18" charset="0"/>
                  <a:ea typeface="+mj-ea"/>
                  <a:cs typeface="+mj-cs"/>
                </a:rPr>
                <a:t>Bitcoin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21006A-748B-4051-9AD8-23B9966286D4}"/>
              </a:ext>
            </a:extLst>
          </p:cNvPr>
          <p:cNvGrpSpPr/>
          <p:nvPr/>
        </p:nvGrpSpPr>
        <p:grpSpPr>
          <a:xfrm>
            <a:off x="1329410" y="4114450"/>
            <a:ext cx="5017226" cy="871189"/>
            <a:chOff x="644346" y="1066802"/>
            <a:chExt cx="4081595" cy="854022"/>
          </a:xfrm>
        </p:grpSpPr>
        <p:sp>
          <p:nvSpPr>
            <p:cNvPr id="13" name="Parallelogram 5">
              <a:extLst>
                <a:ext uri="{FF2B5EF4-FFF2-40B4-BE49-F238E27FC236}">
                  <a16:creationId xmlns:a16="http://schemas.microsoft.com/office/drawing/2014/main" id="{ED230380-8352-4F81-947D-B24052F9B3E8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5D36E-494D-4652-BFEF-9A5D364B9FDB}"/>
                </a:ext>
              </a:extLst>
            </p:cNvPr>
            <p:cNvSpPr txBox="1"/>
            <p:nvPr/>
          </p:nvSpPr>
          <p:spPr>
            <a:xfrm>
              <a:off x="936148" y="1251797"/>
              <a:ext cx="3789793" cy="512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TM Ericsson Capital" panose="02040603050506020204" pitchFamily="18" charset="0"/>
                  <a:ea typeface="+mj-ea"/>
                  <a:cs typeface="+mj-cs"/>
                </a:rPr>
                <a:t>Smart Contract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1C63B8-00E7-49CB-AD64-7BB07C0F5D4B}"/>
              </a:ext>
            </a:extLst>
          </p:cNvPr>
          <p:cNvGrpSpPr/>
          <p:nvPr/>
        </p:nvGrpSpPr>
        <p:grpSpPr>
          <a:xfrm>
            <a:off x="803305" y="1573598"/>
            <a:ext cx="1056563" cy="1098324"/>
            <a:chOff x="803305" y="1573598"/>
            <a:chExt cx="1056563" cy="10983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8B3C7B9-E5BF-4F65-A77B-DE42BF35BF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FD77A3C-7803-4A4A-8BEE-EC23C488DAEF}"/>
                  </a:ext>
                </a:extLst>
              </p:cNvPr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C1FF2-F8B2-4471-9E32-BF2ADAEA5EEF}"/>
                  </a:ext>
                </a:extLst>
              </p:cNvPr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DD6A99-6E62-4A66-9119-4B462D4E0F9B}"/>
                </a:ext>
              </a:extLst>
            </p:cNvPr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5F3BCF-8E86-43B0-91D2-C79AA30991E0}"/>
              </a:ext>
            </a:extLst>
          </p:cNvPr>
          <p:cNvGrpSpPr/>
          <p:nvPr/>
        </p:nvGrpSpPr>
        <p:grpSpPr>
          <a:xfrm>
            <a:off x="815779" y="2787876"/>
            <a:ext cx="1056563" cy="1098324"/>
            <a:chOff x="803305" y="1573598"/>
            <a:chExt cx="1056563" cy="109832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79F79C-E165-4E79-9290-B71BEAD8CA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25F7F9A-93CF-4A31-94D0-BC2F3F02CD08}"/>
                  </a:ext>
                </a:extLst>
              </p:cNvPr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3D563B4-A5AB-47F2-A019-68959AF3F41C}"/>
                  </a:ext>
                </a:extLst>
              </p:cNvPr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E0BA41-ABFB-462C-9876-BB844F51C8DD}"/>
                </a:ext>
              </a:extLst>
            </p:cNvPr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3EE4F-DF7B-4CDB-B973-790B3E700C24}"/>
              </a:ext>
            </a:extLst>
          </p:cNvPr>
          <p:cNvGrpSpPr/>
          <p:nvPr/>
        </p:nvGrpSpPr>
        <p:grpSpPr>
          <a:xfrm>
            <a:off x="828253" y="4002154"/>
            <a:ext cx="1056563" cy="1098324"/>
            <a:chOff x="803305" y="1573598"/>
            <a:chExt cx="1056563" cy="10983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8C1F65-3915-4EDC-9BF6-330F2357F1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A561B90-1806-41C0-9B4B-65B0CE62F2DC}"/>
                  </a:ext>
                </a:extLst>
              </p:cNvPr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F1FB610-BCBF-4C7D-9390-13047BF5A921}"/>
                  </a:ext>
                </a:extLst>
              </p:cNvPr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2FDFD8-6792-4579-9A35-ED8568C5CF58}"/>
                </a:ext>
              </a:extLst>
            </p:cNvPr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EE925C05-4E17-450A-9596-5B04C5BC1C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2985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AAD4084-2FE4-40F0-851D-3437AD80A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787223"/>
              </p:ext>
            </p:extLst>
          </p:nvPr>
        </p:nvGraphicFramePr>
        <p:xfrm>
          <a:off x="-2116998" y="1464898"/>
          <a:ext cx="12235220" cy="495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42155B0-9453-4876-A72E-C481ABA50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Some Definitions</a:t>
            </a:r>
          </a:p>
        </p:txBody>
      </p:sp>
      <p:pic>
        <p:nvPicPr>
          <p:cNvPr id="4098" name="Picture 2" descr="Hình ảnh có liên quan">
            <a:extLst>
              <a:ext uri="{FF2B5EF4-FFF2-40B4-BE49-F238E27FC236}">
                <a16:creationId xmlns:a16="http://schemas.microsoft.com/office/drawing/2014/main" id="{E26846D9-6552-42B4-B972-2D6BDA57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10" y="1819468"/>
            <a:ext cx="3662490" cy="473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87A0D-2264-4743-95DD-27A578A54C9B}"/>
              </a:ext>
            </a:extLst>
          </p:cNvPr>
          <p:cNvSpPr txBox="1"/>
          <p:nvPr/>
        </p:nvSpPr>
        <p:spPr>
          <a:xfrm>
            <a:off x="9171992" y="2332653"/>
            <a:ext cx="130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Blockchain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9BEDF-F816-40E0-8B66-95C6DFC8CB1B}"/>
              </a:ext>
            </a:extLst>
          </p:cNvPr>
          <p:cNvSpPr txBox="1"/>
          <p:nvPr/>
        </p:nvSpPr>
        <p:spPr>
          <a:xfrm>
            <a:off x="11206065" y="1558212"/>
            <a:ext cx="289249" cy="50012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1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1E0D14-B13A-4042-8B48-74531C5956F6}"/>
              </a:ext>
            </a:extLst>
          </p:cNvPr>
          <p:cNvSpPr txBox="1">
            <a:spLocks/>
          </p:cNvSpPr>
          <p:nvPr/>
        </p:nvSpPr>
        <p:spPr>
          <a:xfrm>
            <a:off x="671818" y="301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UTM Ericsson Capital" panose="020406030505060202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D3A82C-6B3C-4E18-9E74-8BFDDB237B4A}"/>
              </a:ext>
            </a:extLst>
          </p:cNvPr>
          <p:cNvSpPr txBox="1">
            <a:spLocks/>
          </p:cNvSpPr>
          <p:nvPr/>
        </p:nvSpPr>
        <p:spPr>
          <a:xfrm>
            <a:off x="824218" y="4543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Requisite Knowledge</a:t>
            </a:r>
          </a:p>
        </p:txBody>
      </p:sp>
      <p:pic>
        <p:nvPicPr>
          <p:cNvPr id="1026" name="Picture 2" descr="https://www.buybitcoinworldwide.com/img/goodicons/wallet2.png">
            <a:extLst>
              <a:ext uri="{FF2B5EF4-FFF2-40B4-BE49-F238E27FC236}">
                <a16:creationId xmlns:a16="http://schemas.microsoft.com/office/drawing/2014/main" id="{AA7C25F2-A709-492F-B69D-CA95F2BE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82" y="2223084"/>
            <a:ext cx="1656127" cy="16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2D35E-3C63-441C-AE4B-1DC2C0383F87}"/>
              </a:ext>
            </a:extLst>
          </p:cNvPr>
          <p:cNvSpPr txBox="1"/>
          <p:nvPr/>
        </p:nvSpPr>
        <p:spPr>
          <a:xfrm>
            <a:off x="763398" y="4209280"/>
            <a:ext cx="2088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30204" pitchFamily="34" charset="0"/>
              </a:rPr>
              <a:t>Wallet</a:t>
            </a:r>
            <a:br>
              <a:rPr lang="en-US" dirty="0">
                <a:solidFill>
                  <a:srgbClr val="FF0000"/>
                </a:solidFill>
                <a:latin typeface="Helvetica" panose="020B0604020202030204" pitchFamily="34" charset="0"/>
              </a:rPr>
            </a:br>
            <a:r>
              <a:rPr lang="en-US" dirty="0">
                <a:latin typeface="Helvetica" panose="020B0604020202030204" pitchFamily="34" charset="0"/>
              </a:rPr>
              <a:t>a program that </a:t>
            </a:r>
            <a:r>
              <a:rPr lang="en-US" dirty="0" err="1">
                <a:latin typeface="Helvetica" panose="020B0604020202030204" pitchFamily="34" charset="0"/>
              </a:rPr>
              <a:t>alows</a:t>
            </a:r>
            <a:r>
              <a:rPr lang="en-US" dirty="0">
                <a:latin typeface="Helvetica" panose="020B0604020202030204" pitchFamily="34" charset="0"/>
              </a:rPr>
              <a:t> you to store and exchange your Bitcoins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CAB17-6218-4CB8-BC7A-0C81E1310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64" y="1961526"/>
            <a:ext cx="3303421" cy="2096752"/>
          </a:xfrm>
          <a:prstGeom prst="rect">
            <a:avLst/>
          </a:prstGeom>
        </p:spPr>
      </p:pic>
      <p:pic>
        <p:nvPicPr>
          <p:cNvPr id="1030" name="Picture 6" descr="https://www.alexim.pl/catalog/allegro/szablon/images/icons/icon_p2p_02.png">
            <a:extLst>
              <a:ext uri="{FF2B5EF4-FFF2-40B4-BE49-F238E27FC236}">
                <a16:creationId xmlns:a16="http://schemas.microsoft.com/office/drawing/2014/main" id="{E50FFD72-65E3-480E-9887-025431B6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93" y="2130805"/>
            <a:ext cx="25241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D0441-8F00-48DB-9B12-3632B5C8F619}"/>
              </a:ext>
            </a:extLst>
          </p:cNvPr>
          <p:cNvSpPr txBox="1"/>
          <p:nvPr/>
        </p:nvSpPr>
        <p:spPr>
          <a:xfrm>
            <a:off x="8221211" y="4209280"/>
            <a:ext cx="3347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Peer-to-peer (P2P) </a:t>
            </a:r>
            <a:br>
              <a:rPr lang="en-US" dirty="0"/>
            </a:br>
            <a:r>
              <a:rPr lang="en-US" dirty="0"/>
              <a:t>a decentralized communications model in which each party has the same capabilities and either party can initiate a communication session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3045A-6C37-4CDC-808B-29364F911B57}"/>
              </a:ext>
            </a:extLst>
          </p:cNvPr>
          <p:cNvSpPr txBox="1"/>
          <p:nvPr/>
        </p:nvSpPr>
        <p:spPr>
          <a:xfrm>
            <a:off x="4313339" y="4209280"/>
            <a:ext cx="2776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30204" pitchFamily="34" charset="0"/>
              </a:rPr>
              <a:t>Symmetric cryptography</a:t>
            </a:r>
            <a:r>
              <a:rPr lang="en-US" dirty="0">
                <a:latin typeface="Helvetica" panose="020B0604020202030204" pitchFamily="34" charset="0"/>
              </a:rPr>
              <a:t> once data is encrypted with a given key, there is no fast way to decrypt the data without possessing the other key</a:t>
            </a:r>
          </a:p>
        </p:txBody>
      </p:sp>
    </p:spTree>
    <p:extLst>
      <p:ext uri="{BB962C8B-B14F-4D97-AF65-F5344CB8AC3E}">
        <p14:creationId xmlns:p14="http://schemas.microsoft.com/office/powerpoint/2010/main" val="2953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15478-FF82-4B88-9B84-72BE1C2E8F4D}"/>
              </a:ext>
            </a:extLst>
          </p:cNvPr>
          <p:cNvSpPr txBox="1">
            <a:spLocks/>
          </p:cNvSpPr>
          <p:nvPr/>
        </p:nvSpPr>
        <p:spPr>
          <a:xfrm>
            <a:off x="671818" y="301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Blockchain Fundamental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14910-EDDD-4C6D-A7AE-90AE71F0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7" y="1441427"/>
            <a:ext cx="7731773" cy="48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9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ED2ED-5CA0-4FE6-8BFA-071062CA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55796"/>
            <a:ext cx="8065525" cy="50273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742B52-A0C8-4A5E-9EDD-82BA66CE6391}"/>
              </a:ext>
            </a:extLst>
          </p:cNvPr>
          <p:cNvSpPr txBox="1">
            <a:spLocks/>
          </p:cNvSpPr>
          <p:nvPr/>
        </p:nvSpPr>
        <p:spPr>
          <a:xfrm>
            <a:off x="671818" y="301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What does a block looks like</a:t>
            </a:r>
          </a:p>
        </p:txBody>
      </p:sp>
    </p:spTree>
    <p:extLst>
      <p:ext uri="{BB962C8B-B14F-4D97-AF65-F5344CB8AC3E}">
        <p14:creationId xmlns:p14="http://schemas.microsoft.com/office/powerpoint/2010/main" val="378116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s.thomsonreuters.com/answerson/wp-content/uploads/sites/3/2017/04/blockchain-infographic-940x528.png">
            <a:extLst>
              <a:ext uri="{FF2B5EF4-FFF2-40B4-BE49-F238E27FC236}">
                <a16:creationId xmlns:a16="http://schemas.microsoft.com/office/drawing/2014/main" id="{A3F89740-2BA3-41D6-BE59-069E8D59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29" y="1275127"/>
            <a:ext cx="89535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FEDBB5-A241-46D7-92BA-8405FFEB2E57}"/>
              </a:ext>
            </a:extLst>
          </p:cNvPr>
          <p:cNvSpPr txBox="1">
            <a:spLocks/>
          </p:cNvSpPr>
          <p:nvPr/>
        </p:nvSpPr>
        <p:spPr>
          <a:xfrm>
            <a:off x="671818" y="301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UTM Ericsson Capital" panose="02040603050506020204" pitchFamily="18" charset="0"/>
              </a:rPr>
              <a:t>How </a:t>
            </a:r>
            <a:r>
              <a:rPr lang="en-US" dirty="0" err="1">
                <a:latin typeface="UTM Ericsson Capital" panose="02040603050506020204" pitchFamily="18" charset="0"/>
              </a:rPr>
              <a:t>BlockChain</a:t>
            </a:r>
            <a:r>
              <a:rPr lang="en-US" dirty="0">
                <a:latin typeface="UTM Ericsson Capital" panose="02040603050506020204" pitchFamily="18" charset="0"/>
              </a:rPr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322702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E8E6-889C-4126-9D8F-8C915498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M Ericsson Capital" panose="02040603050506020204" pitchFamily="18" charset="0"/>
              </a:rPr>
              <a:t>How Safe Are Blockchains?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62FE-5988-4D7F-A9BE-180F8D35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>
                <a:latin typeface="Helvetica" panose="020B0604020202030204" pitchFamily="34" charset="0"/>
              </a:rPr>
              <a:t>If an miner wants to modify a intermediate block, all subsequent blocks must be modified too.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Helvetica" panose="020B0604020202030204" pitchFamily="34" charset="0"/>
              </a:rPr>
              <a:t>An external hacker would have to gain access to every computer that holds a copy of the blockchain database, and at the same time, in order to tamper with it.</a:t>
            </a:r>
          </a:p>
          <a:p>
            <a:r>
              <a:rPr lang="en-US" dirty="0">
                <a:latin typeface="Helvetica" panose="020B0604020202030204" pitchFamily="34" charset="0"/>
              </a:rPr>
              <a:t>While all the finalized transactions are available for everyone to see, the personal information stays hidden.</a:t>
            </a:r>
          </a:p>
        </p:txBody>
      </p:sp>
    </p:spTree>
    <p:extLst>
      <p:ext uri="{BB962C8B-B14F-4D97-AF65-F5344CB8AC3E}">
        <p14:creationId xmlns:p14="http://schemas.microsoft.com/office/powerpoint/2010/main" val="185931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505</Words>
  <Application>Microsoft Office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Helvetica</vt:lpstr>
      <vt:lpstr>medium-content-sans-serif-font</vt:lpstr>
      <vt:lpstr>UTM Ericsson Capital</vt:lpstr>
      <vt:lpstr>Office Theme</vt:lpstr>
      <vt:lpstr>PowerPoint Presentation</vt:lpstr>
      <vt:lpstr>PowerPoint Presentation</vt:lpstr>
      <vt:lpstr>PowerPoint Presentation</vt:lpstr>
      <vt:lpstr>Some Definitions</vt:lpstr>
      <vt:lpstr>PowerPoint Presentation</vt:lpstr>
      <vt:lpstr>PowerPoint Presentation</vt:lpstr>
      <vt:lpstr>PowerPoint Presentation</vt:lpstr>
      <vt:lpstr>PowerPoint Presentation</vt:lpstr>
      <vt:lpstr>How Safe Are Blockchains?</vt:lpstr>
      <vt:lpstr>PowerPoint Presentation</vt:lpstr>
      <vt:lpstr>PowerPoint Presentation</vt:lpstr>
      <vt:lpstr>PowerPoint Presentation</vt:lpstr>
      <vt:lpstr>PowerPoint Presentation</vt:lpstr>
      <vt:lpstr>Blockchain Applications</vt:lpstr>
      <vt:lpstr>Bitcoin</vt:lpstr>
      <vt:lpstr>PowerPoint Presentation</vt:lpstr>
      <vt:lpstr>PowerPoint Presentation</vt:lpstr>
      <vt:lpstr>Dapps</vt:lpstr>
      <vt:lpstr>Dapps</vt:lpstr>
      <vt:lpstr>PowerPoint Presentation</vt:lpstr>
      <vt:lpstr>PowerPoint Presentation</vt:lpstr>
      <vt:lpstr>PowerPoint Presentation</vt:lpstr>
      <vt:lpstr>ChainLink</vt:lpstr>
      <vt:lpstr>PowerPoint Presentation</vt:lpstr>
      <vt:lpstr>Genesis Platinum Mining Contract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chiemd</dc:creator>
  <cp:lastModifiedBy>chiemd</cp:lastModifiedBy>
  <cp:revision>76</cp:revision>
  <dcterms:created xsi:type="dcterms:W3CDTF">2017-12-20T15:22:20Z</dcterms:created>
  <dcterms:modified xsi:type="dcterms:W3CDTF">2018-01-01T12:18:22Z</dcterms:modified>
</cp:coreProperties>
</file>